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22"/>
  </p:notesMasterIdLst>
  <p:sldIdLst>
    <p:sldId id="256" r:id="rId3"/>
    <p:sldId id="287" r:id="rId4"/>
    <p:sldId id="337" r:id="rId5"/>
    <p:sldId id="286" r:id="rId6"/>
    <p:sldId id="284" r:id="rId7"/>
    <p:sldId id="285" r:id="rId8"/>
    <p:sldId id="322" r:id="rId9"/>
    <p:sldId id="338" r:id="rId10"/>
    <p:sldId id="320" r:id="rId11"/>
    <p:sldId id="332" r:id="rId12"/>
    <p:sldId id="333" r:id="rId13"/>
    <p:sldId id="295" r:id="rId14"/>
    <p:sldId id="283" r:id="rId15"/>
    <p:sldId id="339" r:id="rId16"/>
    <p:sldId id="289" r:id="rId17"/>
    <p:sldId id="290" r:id="rId18"/>
    <p:sldId id="296" r:id="rId19"/>
    <p:sldId id="297" r:id="rId20"/>
    <p:sldId id="298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sr-Latn-RS" sz="2400" dirty="0"/>
              <a:t>ZASTUPLJENOST</a:t>
            </a:r>
            <a:endParaRPr lang="en-US" sz="2400" dirty="0"/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34FD-467C-A111-6D1A74B83667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34FD-467C-A111-6D1A74B83667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5-34FD-467C-A111-6D1A74B83667}"/>
              </c:ext>
            </c:extLst>
          </c:dPt>
          <c:dPt>
            <c:idx val="3"/>
            <c:bubble3D val="0"/>
            <c:spPr>
              <a:solidFill>
                <a:srgbClr val="60B5CC">
                  <a:lumMod val="40000"/>
                  <a:lumOff val="6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7-34FD-467C-A111-6D1A74B83667}"/>
              </c:ext>
            </c:extLst>
          </c:dPt>
          <c:dLbls>
            <c:dLbl>
              <c:idx val="0"/>
              <c:layout>
                <c:manualLayout>
                  <c:x val="-0.1382197190628949"/>
                  <c:y val="-2.2505309691470448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FD-467C-A111-6D1A74B83667}"/>
                </c:ext>
              </c:extLst>
            </c:dLbl>
            <c:dLbl>
              <c:idx val="1"/>
              <c:layout>
                <c:manualLayout>
                  <c:x val="7.9673981724506654E-2"/>
                  <c:y val="-0.15804516885629516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FD-467C-A111-6D1A74B83667}"/>
                </c:ext>
              </c:extLst>
            </c:dLbl>
            <c:dLbl>
              <c:idx val="2"/>
              <c:layout>
                <c:manualLayout>
                  <c:x val="0.10676812967823467"/>
                  <c:y val="2.3328271337393739E-2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FD-467C-A111-6D1A74B83667}"/>
                </c:ext>
              </c:extLst>
            </c:dLbl>
            <c:dLbl>
              <c:idx val="3"/>
              <c:layout>
                <c:manualLayout>
                  <c:x val="7.1285724701079037E-2"/>
                  <c:y val="0.15578532093234398"/>
                </c:manualLayout>
              </c:layout>
              <c:spPr/>
              <c:txPr>
                <a:bodyPr/>
                <a:lstStyle/>
                <a:p>
                  <a:pPr>
                    <a:defRPr sz="24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FD-467C-A111-6D1A74B836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usmeni ispit</c:v>
                </c:pt>
                <c:pt idx="1">
                  <c:v>seminarski/kolokvijum</c:v>
                </c:pt>
                <c:pt idx="2">
                  <c:v>predavanja</c:v>
                </c:pt>
                <c:pt idx="3">
                  <c:v>zadaci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4FD-467C-A111-6D1A74B8366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solidFill>
          <a:schemeClr val="tx1"/>
        </a:solidFill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06-Aug-24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709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3936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692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110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9563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2072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7440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672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9533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9089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875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06-Aug-24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06-Aug-24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937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Inc_lp3sM6A" TargetMode="Externa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YUk3LmIt5j8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g"/><Relationship Id="rId2" Type="http://schemas.openxmlformats.org/officeDocument/2006/relationships/image" Target="../media/image3.jpeg"/><Relationship Id="rId16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png"/><Relationship Id="rId14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jpeg"/><Relationship Id="rId10" Type="http://schemas.openxmlformats.org/officeDocument/2006/relationships/image" Target="../media/image26.pn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11" Type="http://schemas.openxmlformats.org/officeDocument/2006/relationships/image" Target="../media/image39.pn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800" y="5587014"/>
            <a:ext cx="6400800" cy="53340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sr-Latn-RS" sz="3200" b="1" dirty="0">
                <a:solidFill>
                  <a:schemeClr val="tx1"/>
                </a:solidFill>
              </a:rPr>
              <a:t>Metodske jedinice u jesenjem semestru ...</a:t>
            </a:r>
            <a:endParaRPr lang="en-US" sz="2300" b="1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3800" y="152400"/>
            <a:ext cx="4876800" cy="48768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5341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Predaja seminarskih radova / kolokvijuma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1524001"/>
            <a:ext cx="12115800" cy="5714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u navedenom roku*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odgovarajući broj bodova/ocena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odmah, po isteku roka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svakog meseca po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dva negativna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boda (-2)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 predaje rada 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  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(uključujući i mesec u kojem je predat rad)</a:t>
            </a:r>
          </a:p>
          <a:p>
            <a:pPr marL="630238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      </a:t>
            </a: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maksimalno </a:t>
            </a:r>
            <a:r>
              <a:rPr kumimoji="0" lang="pl-PL" sz="2000" b="1" i="1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6 negativnih bodova </a:t>
            </a:r>
            <a:r>
              <a:rPr kumimoji="0" lang="pl-PL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 zadatom pisanom radu u semestru</a:t>
            </a:r>
            <a:endParaRPr kumimoji="0" lang="sr-Latn-RS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***po predaji i oceni rada, sabiraju se pozitivni bodovi u skladu sa dobijenom ocenom i negativni bodovi usled             kašnjenja predaje rada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Student ne može pristupiti usmenom delu ispita sve dok ne preda seminarski/kolokvijum*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* naknadna predaja rada podrazumeva najkasnije </a:t>
            </a:r>
            <a:r>
              <a:rPr kumimoji="0" lang="sr-Latn-RS" sz="2000" b="0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sedam (7) dana pre termina usmenog ispita</a:t>
            </a: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0269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Izrada mesečnih zadataka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00" y="2590800"/>
            <a:ext cx="11963400" cy="3418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Mesečni zadaci dostavljaju se isključivo u navedenom roku</a:t>
            </a:r>
            <a:endParaRPr kumimoji="0" lang="sr-Latn-R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630238" marR="0" lvl="0" indent="88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	zadatak = odgovarajući broj bodova (od 1 do 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sr-Latn-RS" sz="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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posle navedenog roka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</a:t>
            </a: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 primaju se naknadno urađeni zadaci</a:t>
            </a:r>
            <a:endParaRPr kumimoji="0" lang="sr-Latn-RS" sz="2400" b="0" i="0" u="sng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896938" marR="0" lvl="0" indent="-2667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neurađeni zadatak označava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pet negativnih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bodova (-5)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sr-Latn-RS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541338" marR="0" lvl="0" indent="-274638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975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9634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Mesečni zadaci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22646"/>
              </p:ext>
            </p:extLst>
          </p:nvPr>
        </p:nvGraphicFramePr>
        <p:xfrm>
          <a:off x="361950" y="2446020"/>
          <a:ext cx="11391900" cy="34137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97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10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73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Studijski program - PRODUKCIJA U UMETNOSTI I MEDIJIMA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TV PRODUKCIJA 3  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Zadaci/vežbe– III godina, </a:t>
                      </a:r>
                      <a:r>
                        <a:rPr lang="sr-Latn-C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jesenji semestar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200" b="0" dirty="0">
                          <a:solidFill>
                            <a:srgbClr val="C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https://www.youtube.com/watch?v=Inc_lp3sM6A</a:t>
                      </a:r>
                      <a:endParaRPr lang="sr-Latn-CS" sz="1200" b="0" dirty="0">
                        <a:solidFill>
                          <a:srgbClr val="C0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400" b="1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oktobar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Navesti</a:t>
                      </a:r>
                      <a:r>
                        <a:rPr lang="sr-Latn-RS" sz="20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kreativne i operativno-tehničke pripreme na zadatom primeru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1828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novembar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Uraditi</a:t>
                      </a:r>
                      <a:r>
                        <a:rPr lang="sr-Latn-RS" sz="20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operativni plan realizacije na zadatom primeru 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1828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RS" sz="20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decembar</a:t>
                      </a:r>
                      <a:endParaRPr lang="en-US" sz="2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r>
                        <a:rPr lang="sr-Latn-RS" sz="20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Analizom</a:t>
                      </a:r>
                      <a:r>
                        <a:rPr lang="sr-Latn-RS" sz="2000" baseline="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 zadatog primera navesti budžetske linije</a:t>
                      </a:r>
                      <a:r>
                        <a:rPr lang="en-US" sz="2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1828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400" dirty="0">
                          <a:effectLst/>
                          <a:latin typeface="Arial"/>
                          <a:ea typeface="Times New Roman"/>
                          <a:cs typeface="Arial"/>
                        </a:rPr>
                        <a:t> </a:t>
                      </a: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870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11963400" cy="51816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KOLOKVIJUM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209C3C-DD78-FCE3-4F10-16C393AFE9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883884"/>
              </p:ext>
            </p:extLst>
          </p:nvPr>
        </p:nvGraphicFramePr>
        <p:xfrm>
          <a:off x="114300" y="2286000"/>
          <a:ext cx="11963400" cy="427214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45845">
                  <a:extLst>
                    <a:ext uri="{9D8B030D-6E8A-4147-A177-3AD203B41FA5}">
                      <a16:colId xmlns:a16="http://schemas.microsoft.com/office/drawing/2014/main" val="3133419378"/>
                    </a:ext>
                  </a:extLst>
                </a:gridCol>
                <a:gridCol w="11317555">
                  <a:extLst>
                    <a:ext uri="{9D8B030D-6E8A-4147-A177-3AD203B41FA5}">
                      <a16:colId xmlns:a16="http://schemas.microsoft.com/office/drawing/2014/main" val="3885974649"/>
                    </a:ext>
                  </a:extLst>
                </a:gridCol>
              </a:tblGrid>
              <a:tr h="1583377">
                <a:tc gridSpan="2">
                  <a:txBody>
                    <a:bodyPr/>
                    <a:lstStyle/>
                    <a:p>
                      <a:pPr algn="ctr"/>
                      <a:r>
                        <a:rPr lang="sr-Latn-C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sr-Latn-C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AKADEMIJA UMETNOSTI – Beograd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Latn-C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sr-Latn-C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Studijski program - PRODUKCIJA U UMETNOSTI I MEDIJIMA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Latn-C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Latn-C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TV PRODUKCIJA 3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sr-Latn-C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Kolokvijum</a:t>
                      </a:r>
                      <a:r>
                        <a:rPr lang="sr-Latn-CS" sz="2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– III godina, </a:t>
                      </a:r>
                      <a:r>
                        <a:rPr lang="sr-Latn-C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jesenji semestar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605465"/>
                  </a:ext>
                </a:extLst>
              </a:tr>
              <a:tr h="316675">
                <a:tc gridSpan="2">
                  <a:txBody>
                    <a:bodyPr/>
                    <a:lstStyle/>
                    <a:p>
                      <a:pPr algn="ctr"/>
                      <a:r>
                        <a:rPr lang="sr-Latn-CS" sz="20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Analiza  tehnološkog/radnog procesa (od 1do 7) na zadatom primeru 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0032909"/>
                  </a:ext>
                </a:extLst>
              </a:tr>
              <a:tr h="475012">
                <a:tc gridSpan="2">
                  <a:txBody>
                    <a:bodyPr/>
                    <a:lstStyle/>
                    <a:p>
                      <a:pPr algn="l"/>
                      <a:r>
                        <a:rPr lang="sr-Latn-R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Link za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preuzimanje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primera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koji je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predmet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analize</a:t>
                      </a:r>
                      <a:r>
                        <a:rPr lang="sr-Latn-R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 </a:t>
                      </a:r>
                      <a:r>
                        <a:rPr lang="en-US" sz="20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ttps://www.youtube.com/watch?v=YUk3LmIt5j8</a:t>
                      </a:r>
                      <a:endParaRPr lang="en-US" sz="200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1823674"/>
                  </a:ext>
                </a:extLst>
              </a:tr>
              <a:tr h="825336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Dinamika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pripreme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produkcije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postprodukcije</a:t>
                      </a:r>
                      <a:r>
                        <a:rPr lang="sr-Latn-RS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projektovati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dinamiku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svih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faza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tehnološkog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procesa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-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kalendar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opis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navedenih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faza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tehnološkog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procesa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zadatom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primeru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)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533381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Navesti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potrebne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objekte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po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mestu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štimungu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(EXT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ENT; dan/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noć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4817419"/>
                  </a:ext>
                </a:extLst>
              </a:tr>
              <a:tr h="475013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Navesti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izvođače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vrstu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broj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3099025"/>
                  </a:ext>
                </a:extLst>
              </a:tr>
              <a:tr h="63335">
                <a:tc gridSpan="2">
                  <a:txBody>
                    <a:bodyPr/>
                    <a:lstStyle/>
                    <a:p>
                      <a:pPr algn="l"/>
                      <a:r>
                        <a:rPr lang="en-US" sz="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53746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615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Predispitne obaveze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447800"/>
            <a:ext cx="11963400" cy="53340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hr-HR" sz="2400" b="1" dirty="0"/>
              <a:t>KOLOKVIJUM</a:t>
            </a: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209C3C-DD78-FCE3-4F10-16C393AFE9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854122"/>
              </p:ext>
            </p:extLst>
          </p:nvPr>
        </p:nvGraphicFramePr>
        <p:xfrm>
          <a:off x="152400" y="2209800"/>
          <a:ext cx="11963400" cy="381000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45845">
                  <a:extLst>
                    <a:ext uri="{9D8B030D-6E8A-4147-A177-3AD203B41FA5}">
                      <a16:colId xmlns:a16="http://schemas.microsoft.com/office/drawing/2014/main" val="3133419378"/>
                    </a:ext>
                  </a:extLst>
                </a:gridCol>
                <a:gridCol w="11317555">
                  <a:extLst>
                    <a:ext uri="{9D8B030D-6E8A-4147-A177-3AD203B41FA5}">
                      <a16:colId xmlns:a16="http://schemas.microsoft.com/office/drawing/2014/main" val="3885974649"/>
                    </a:ext>
                  </a:extLst>
                </a:gridCol>
              </a:tblGrid>
              <a:tr h="954608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Navesti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potrebne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tehničke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kapacitete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(video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audio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oprema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scenska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tehnika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... - po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fazama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procesa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po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tehnološkom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načinu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3857089"/>
                  </a:ext>
                </a:extLst>
              </a:tr>
              <a:tr h="1128173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Projektovati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operativni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plan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snimanja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po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snimajućim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danima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navesti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potrebne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radne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operacije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trajanje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satnica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–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dnevni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plan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realizacije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kada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se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šta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radi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– od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hladne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probe do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snimanja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2974013"/>
                  </a:ext>
                </a:extLst>
              </a:tr>
              <a:tr h="894107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Projektovati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potrebnu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ekipu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realizacije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potreban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broj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izvršilaca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autorska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ekipa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uža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ekipa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kompletna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ekipa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 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2813596"/>
                  </a:ext>
                </a:extLst>
              </a:tr>
              <a:tr h="763687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Registrovati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sve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troškove</a:t>
                      </a:r>
                      <a:r>
                        <a:rPr lang="en-US" sz="2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bez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iznete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vrednosti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;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navesti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sve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budžetske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jedinice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;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grupisati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budžetske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linije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u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njihove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pripadajuće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budžetske</a:t>
                      </a: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jedinice</a:t>
                      </a:r>
                      <a:endParaRPr lang="en-US" sz="2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9515200"/>
                  </a:ext>
                </a:extLst>
              </a:tr>
              <a:tr h="69426">
                <a:tc gridSpan="2">
                  <a:txBody>
                    <a:bodyPr/>
                    <a:lstStyle/>
                    <a:p>
                      <a:pPr algn="l"/>
                      <a:r>
                        <a:rPr lang="en-US" sz="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701" marR="627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53746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733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9766" y="1508761"/>
            <a:ext cx="9292468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69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3130" y="1514855"/>
            <a:ext cx="9445739" cy="533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37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14300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834" y="1521484"/>
            <a:ext cx="9675132" cy="5260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85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18872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0924" y="1524000"/>
            <a:ext cx="9430151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72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18872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www.tvprodukcija.com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89154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6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11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9631" y="1524000"/>
            <a:ext cx="9332738" cy="5254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60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887200" cy="5334000"/>
          </a:xfrm>
        </p:spPr>
        <p:txBody>
          <a:bodyPr>
            <a:normAutofit/>
          </a:bodyPr>
          <a:lstStyle/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CILJ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800" dirty="0">
              <a:latin typeface="Corbel" pitchFamily="34" charset="0"/>
            </a:endParaRPr>
          </a:p>
          <a:p>
            <a:pPr marL="1174750" lvl="3" indent="-277813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400" dirty="0">
                <a:latin typeface="Corbel" pitchFamily="34" charset="0"/>
              </a:rPr>
              <a:t> Spoznati tehnološki proces proizvodnje i emitovanja TV emis</a:t>
            </a:r>
            <a:r>
              <a:rPr lang="sr-Latn-RS" sz="2400" dirty="0">
                <a:latin typeface="Corbel" pitchFamily="34" charset="0"/>
              </a:rPr>
              <a:t>i</a:t>
            </a:r>
            <a:r>
              <a:rPr lang="vi-VN" sz="2400" dirty="0">
                <a:latin typeface="Corbel" pitchFamily="34" charset="0"/>
              </a:rPr>
              <a:t>je/TV programa</a:t>
            </a:r>
            <a:endParaRPr lang="sr-Latn-RS" sz="2400" dirty="0">
              <a:latin typeface="Corbel" pitchFamily="34" charset="0"/>
            </a:endParaRP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1400" dirty="0"/>
              <a:t> </a:t>
            </a:r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latin typeface="Corbel" pitchFamily="34" charset="0"/>
              </a:rPr>
              <a:t>ISHOD PREDMETA</a:t>
            </a:r>
          </a:p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sr-Latn-RS" sz="800" dirty="0">
              <a:latin typeface="Corbel" pitchFamily="34" charset="0"/>
            </a:endParaRPr>
          </a:p>
          <a:p>
            <a:pPr marL="1174750" lvl="3" indent="-277813" algn="just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CS" sz="2400" dirty="0"/>
              <a:t>Stečena znanja o tehnološkom procesu proizvodnje i emitovanja TV emisije/TV programa kroz radne procese i radne zadatke</a:t>
            </a: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1400" b="1" dirty="0"/>
              <a:t>         </a:t>
            </a:r>
          </a:p>
          <a:p>
            <a:pPr marL="896937" lvl="3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" b="1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1800" b="1" dirty="0"/>
              <a:t>           </a:t>
            </a:r>
            <a:r>
              <a:rPr lang="hr-HR" sz="2400" b="1" dirty="0"/>
              <a:t>Literatura:</a:t>
            </a:r>
            <a:endParaRPr lang="hr-HR" sz="1800" b="1" dirty="0"/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1.Kajganić P. (2010) </a:t>
            </a:r>
            <a:r>
              <a:rPr lang="hr-HR" sz="2400" b="1" dirty="0"/>
              <a:t>TV produkcija 2</a:t>
            </a:r>
            <a:r>
              <a:rPr lang="hr-HR" sz="2400" dirty="0"/>
              <a:t>, ShopMyBook, Puurs, Belgium</a:t>
            </a:r>
          </a:p>
          <a:p>
            <a:pPr marL="1163638" lvl="1" indent="-177800">
              <a:lnSpc>
                <a:spcPct val="11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2.Leksikon (1993) </a:t>
            </a:r>
            <a:r>
              <a:rPr lang="hr-HR" sz="2400" b="1" dirty="0"/>
              <a:t>Leksikon filmskih i TV pojmova 1</a:t>
            </a:r>
            <a:r>
              <a:rPr lang="hr-HR" sz="2400" dirty="0"/>
              <a:t>, Naučna knjiga, Univerzitet umetnosti, Beograd</a:t>
            </a:r>
          </a:p>
          <a:p>
            <a:pPr marL="1163638" lvl="1" indent="-177800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r>
              <a:rPr lang="hr-HR" sz="2400" dirty="0"/>
              <a:t>3.Leksikon (1997) </a:t>
            </a:r>
            <a:r>
              <a:rPr lang="hr-HR" sz="2400" b="1" dirty="0"/>
              <a:t>Leksikon filmskih i TV pojmova 2</a:t>
            </a:r>
            <a:r>
              <a:rPr lang="hr-HR" sz="2400" dirty="0"/>
              <a:t>, Univerzitet umetnosti, Beograd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400" dirty="0"/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800" b="1" dirty="0">
              <a:solidFill>
                <a:prstClr val="black"/>
              </a:solidFill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45080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O predmetu ...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1887200" cy="5334000"/>
          </a:xfrm>
        </p:spPr>
        <p:txBody>
          <a:bodyPr>
            <a:normAutofit/>
          </a:bodyPr>
          <a:lstStyle/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6985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q"/>
            </a:pPr>
            <a:r>
              <a:rPr lang="sr-Latn-RS" sz="2400" b="1" dirty="0">
                <a:solidFill>
                  <a:srgbClr val="C00000"/>
                </a:solidFill>
                <a:latin typeface="Corbel" pitchFamily="34" charset="0"/>
              </a:rPr>
              <a:t>STATUS PREDMETA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endParaRPr lang="sr-Latn-RS" sz="800" b="1" dirty="0">
              <a:solidFill>
                <a:prstClr val="black"/>
              </a:solidFill>
              <a:latin typeface="Corbel" pitchFamily="34" charset="0"/>
            </a:endParaRPr>
          </a:p>
          <a:p>
            <a:pPr marL="1174750" lvl="3" indent="-277813" algn="just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sr-Latn-CS" sz="2400" b="1" u="sng" dirty="0">
                <a:solidFill>
                  <a:srgbClr val="C00000"/>
                </a:solidFill>
              </a:rPr>
              <a:t>Glavni predmet </a:t>
            </a:r>
            <a:r>
              <a:rPr lang="sr-Latn-CS" sz="2400" dirty="0">
                <a:solidFill>
                  <a:prstClr val="black"/>
                </a:solidFill>
              </a:rPr>
              <a:t>za studijski program PUM </a:t>
            </a:r>
          </a:p>
          <a:p>
            <a:pPr marL="1174750" lvl="3" indent="-277813" algn="just">
              <a:lnSpc>
                <a:spcPct val="110000"/>
              </a:lnSpc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sr-Latn-CS" sz="2400" dirty="0">
                <a:solidFill>
                  <a:prstClr val="black"/>
                </a:solidFill>
              </a:rPr>
              <a:t>Prvi i jedini rok za polaganje – </a:t>
            </a:r>
            <a:r>
              <a:rPr lang="sr-Latn-CS" sz="2400" b="1" dirty="0">
                <a:solidFill>
                  <a:srgbClr val="C00000"/>
                </a:solidFill>
              </a:rPr>
              <a:t>junski rok!</a:t>
            </a:r>
          </a:p>
          <a:p>
            <a:pPr marL="1174750" lvl="3" indent="-277813" algn="just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80000"/>
              <a:buFont typeface="Arial" pitchFamily="34" charset="0"/>
              <a:buChar char="•"/>
            </a:pPr>
            <a:r>
              <a:rPr lang="sr-Latn-CS" sz="2400" dirty="0">
                <a:solidFill>
                  <a:srgbClr val="FF0000"/>
                </a:solidFill>
              </a:rPr>
              <a:t> </a:t>
            </a:r>
            <a:r>
              <a:rPr lang="sr-Latn-CS" sz="2400" dirty="0">
                <a:solidFill>
                  <a:prstClr val="black"/>
                </a:solidFill>
              </a:rPr>
              <a:t>Ukoliko student ne izađe ili položi ispit u junskom roku – </a:t>
            </a:r>
            <a:r>
              <a:rPr lang="sr-Latn-CS" sz="2400" b="1" u="sng" dirty="0">
                <a:solidFill>
                  <a:srgbClr val="C00000"/>
                </a:solidFill>
              </a:rPr>
              <a:t>obnavlja godinu</a:t>
            </a:r>
            <a:r>
              <a:rPr lang="sr-Latn-CS" sz="2400" dirty="0">
                <a:solidFill>
                  <a:srgbClr val="C00000"/>
                </a:solidFill>
              </a:rPr>
              <a:t>!!!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4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29925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963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proces proizvodnje i emitovanja TV programa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0363200" cy="5257800"/>
          </a:xfrm>
        </p:spPr>
        <p:txBody>
          <a:bodyPr>
            <a:normAutofit/>
          </a:bodyPr>
          <a:lstStyle/>
          <a:p>
            <a:pPr marL="5207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b="1" dirty="0"/>
              <a:t>PLANIRANJE</a:t>
            </a:r>
          </a:p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800" dirty="0"/>
          </a:p>
          <a:p>
            <a:pPr marL="5207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b="1" dirty="0"/>
              <a:t>PRIPREMA 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Obezbeđivanje programskih projekata 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Utvrđivanje rediteljske koncepcije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Formiranje autorskog dela ekipe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Izrada  i odobrenje predkalkulacije troškova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Formiranje užeg dela ekipe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Određivanje mesta i načina realizacije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Izrada i razrada knjige snimanja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Izrada, usvajanje i tehnička razrada idejnih </a:t>
            </a:r>
          </a:p>
          <a:p>
            <a:pPr marL="444500" lvl="1" indent="0">
              <a:spcBef>
                <a:spcPts val="0"/>
              </a:spcBef>
              <a:buClrTx/>
              <a:buSzPct val="80000"/>
              <a:buNone/>
            </a:pPr>
            <a:r>
              <a:rPr lang="sr-Latn-RS" sz="2000" dirty="0">
                <a:latin typeface="Corbel" pitchFamily="34" charset="0"/>
              </a:rPr>
              <a:t>     </a:t>
            </a:r>
            <a:r>
              <a:rPr lang="vi-VN" sz="2000" dirty="0">
                <a:latin typeface="Corbel" pitchFamily="34" charset="0"/>
              </a:rPr>
              <a:t>skica dekora, kostima i maske 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Izbor i angažovanje izvođača </a:t>
            </a:r>
            <a:endParaRPr lang="sr-Latn-RS" sz="2000" dirty="0">
              <a:latin typeface="Corbel" pitchFamily="34" charset="0"/>
            </a:endParaRP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Izrada operativnog plana rada ekipe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Izrada i odobrenje kalkulacije troškova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Zaključivanje ugovora</a:t>
            </a: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9815" y="2699441"/>
            <a:ext cx="4482432" cy="33618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153" y="2947131"/>
            <a:ext cx="4522814" cy="28267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8209" y="3195905"/>
            <a:ext cx="4522814" cy="226140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8281" y="2709887"/>
            <a:ext cx="4604731" cy="30690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2707" y="2961171"/>
            <a:ext cx="4649814" cy="243340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8673" y="2612592"/>
            <a:ext cx="4500592" cy="316841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9696" y="2955778"/>
            <a:ext cx="4581555" cy="258446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8744" y="3446853"/>
            <a:ext cx="4572937" cy="152431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1488" y="3000339"/>
            <a:ext cx="4565290" cy="249664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1530319"/>
            <a:ext cx="3657600" cy="525322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3659" y="2638622"/>
            <a:ext cx="4631994" cy="306905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7814" y="2313829"/>
            <a:ext cx="4658035" cy="349103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4115" y="2462487"/>
            <a:ext cx="4482432" cy="341617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6526" y="2665681"/>
            <a:ext cx="4523589" cy="301572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9068" y="3218351"/>
            <a:ext cx="4529362" cy="2217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27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963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proces proizvodnje i emitovanja TV programa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11887200" cy="5257800"/>
          </a:xfrm>
        </p:spPr>
        <p:txBody>
          <a:bodyPr>
            <a:normAutofit/>
          </a:bodyPr>
          <a:lstStyle/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Izrada dekora, kostima i maske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Obezbeđivanje scenske i igrajuće rekvizite 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Obezbeđivanje muzike i tonskih efekata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Izbor i nabavka VTR materijala 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Obezbeđivanje prostorno tehničkih i </a:t>
            </a:r>
          </a:p>
          <a:p>
            <a:pPr marL="444500" lvl="1" indent="0">
              <a:spcBef>
                <a:spcPts val="0"/>
              </a:spcBef>
              <a:buClrTx/>
              <a:buSzPct val="80000"/>
              <a:buNone/>
            </a:pPr>
            <a:r>
              <a:rPr lang="sr-Latn-RS" sz="2000" dirty="0">
                <a:latin typeface="Corbel" pitchFamily="34" charset="0"/>
              </a:rPr>
              <a:t>     </a:t>
            </a:r>
            <a:r>
              <a:rPr lang="vi-VN" sz="2000" dirty="0">
                <a:latin typeface="Corbel" pitchFamily="34" charset="0"/>
              </a:rPr>
              <a:t>kadrovskih  kapaciteta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Formiranje punog sastava proizvodne ekipe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Izrada špice, džinglova, foršpana i potrebne </a:t>
            </a:r>
          </a:p>
          <a:p>
            <a:pPr marL="444500" lvl="1" indent="0">
              <a:spcBef>
                <a:spcPts val="0"/>
              </a:spcBef>
              <a:buClrTx/>
              <a:buSzPct val="80000"/>
              <a:buNone/>
            </a:pPr>
            <a:r>
              <a:rPr lang="sr-Latn-RS" sz="2000" dirty="0">
                <a:latin typeface="Corbel" pitchFamily="34" charset="0"/>
              </a:rPr>
              <a:t>     </a:t>
            </a:r>
            <a:r>
              <a:rPr lang="vi-VN" sz="2000" dirty="0">
                <a:latin typeface="Corbel" pitchFamily="34" charset="0"/>
              </a:rPr>
              <a:t>el. grafičke obrade</a:t>
            </a:r>
            <a:endParaRPr lang="sr-Latn-RS" sz="2000" dirty="0">
              <a:latin typeface="Corbel" pitchFamily="34" charset="0"/>
            </a:endParaRPr>
          </a:p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5207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b="1" dirty="0">
                <a:solidFill>
                  <a:prstClr val="black"/>
                </a:solidFill>
              </a:rPr>
              <a:t>REALIZACIJA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000" dirty="0">
                <a:solidFill>
                  <a:prstClr val="black"/>
                </a:solidFill>
              </a:rPr>
              <a:t>Hladna proba u opremljenom objektu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000" dirty="0">
                <a:solidFill>
                  <a:prstClr val="black"/>
                </a:solidFill>
              </a:rPr>
              <a:t>Tehnička priprema za rad u objektu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000" dirty="0">
                <a:solidFill>
                  <a:prstClr val="black"/>
                </a:solidFill>
              </a:rPr>
              <a:t>Postavljanje opšteg svetla</a:t>
            </a:r>
          </a:p>
          <a:p>
            <a:pPr marL="6302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000" dirty="0">
                <a:solidFill>
                  <a:prstClr val="black"/>
                </a:solidFill>
              </a:rPr>
              <a:t>Kadriranje </a:t>
            </a:r>
          </a:p>
          <a:p>
            <a:pPr marL="690372" lvl="1" indent="-571500">
              <a:spcBef>
                <a:spcPts val="0"/>
              </a:spcBef>
              <a:buClr>
                <a:srgbClr val="F0AD00"/>
              </a:buClr>
              <a:buSzPct val="80000"/>
              <a:buFont typeface="Arial" pitchFamily="34" charset="0"/>
              <a:buChar char="•"/>
            </a:pPr>
            <a:endParaRPr lang="hr-HR" sz="2000" dirty="0">
              <a:solidFill>
                <a:prstClr val="black"/>
              </a:solidFill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8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9351" y="2392690"/>
            <a:ext cx="5318136" cy="35403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3277" y="1633847"/>
            <a:ext cx="4724400" cy="49193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5029" y="2184425"/>
            <a:ext cx="5122652" cy="371392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9116" y="2887759"/>
            <a:ext cx="5373577" cy="23229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88632" y="2364891"/>
            <a:ext cx="5407244" cy="360122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577" y="2405261"/>
            <a:ext cx="5288665" cy="337933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1133" y="2716629"/>
            <a:ext cx="5068703" cy="285114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2993247"/>
            <a:ext cx="5300910" cy="218662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4571" y="3148533"/>
            <a:ext cx="5081436" cy="19055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1611" y="2625771"/>
            <a:ext cx="5317650" cy="299117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1056" y="2210655"/>
            <a:ext cx="5300381" cy="395892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0947" y="3045114"/>
            <a:ext cx="5359371" cy="1970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86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963400" cy="1252728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Tehnološki proces proizvodnje i emitovanja TV programa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12039600" cy="5257800"/>
          </a:xfrm>
        </p:spPr>
        <p:txBody>
          <a:bodyPr>
            <a:normAutofit/>
          </a:bodyPr>
          <a:lstStyle/>
          <a:p>
            <a:pPr marL="690372" lvl="1" indent="-571500">
              <a:spcBef>
                <a:spcPts val="0"/>
              </a:spcBef>
              <a:buClr>
                <a:schemeClr val="accent1"/>
              </a:buClr>
              <a:buSzPct val="80000"/>
              <a:buFont typeface="Arial" pitchFamily="34" charset="0"/>
              <a:buChar char="•"/>
            </a:pPr>
            <a:endParaRPr lang="hr-HR" sz="2000" b="1" dirty="0"/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Podešavanje svetla</a:t>
            </a:r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Progon</a:t>
            </a:r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Korekcija svetla i podešavanje kamera</a:t>
            </a:r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Kostimiranje, maskiranje i šminkanje izvođača </a:t>
            </a:r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Generalna proba</a:t>
            </a:r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vi-VN" sz="2000" dirty="0">
                <a:latin typeface="Corbel" pitchFamily="34" charset="0"/>
              </a:rPr>
              <a:t>Snimanje/direktan prenos </a:t>
            </a:r>
          </a:p>
          <a:p>
            <a:pPr marL="355600" lvl="1" indent="-17780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sr-Latn-RS" sz="1800" dirty="0">
              <a:latin typeface="Corbel" pitchFamily="34" charset="0"/>
            </a:endParaRPr>
          </a:p>
          <a:p>
            <a:pPr marL="520700" lvl="1" indent="-342900">
              <a:spcBef>
                <a:spcPts val="0"/>
              </a:spcBef>
              <a:buClrTx/>
              <a:buSzPct val="80000"/>
              <a:buFont typeface="Wingdings" pitchFamily="2" charset="2"/>
              <a:buChar char="§"/>
            </a:pPr>
            <a:r>
              <a:rPr lang="hr-HR" sz="2400" b="1" dirty="0">
                <a:solidFill>
                  <a:prstClr val="black"/>
                </a:solidFill>
              </a:rPr>
              <a:t>FINALIZACIJA</a:t>
            </a:r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000" dirty="0">
                <a:solidFill>
                  <a:prstClr val="black"/>
                </a:solidFill>
              </a:rPr>
              <a:t>Završni radovi u proizvodnji emisije</a:t>
            </a:r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000" dirty="0">
                <a:solidFill>
                  <a:prstClr val="black"/>
                </a:solidFill>
              </a:rPr>
              <a:t>Redakcijski pregled, usvajanje i </a:t>
            </a:r>
          </a:p>
          <a:p>
            <a:pPr marL="355600" lvl="1" indent="0">
              <a:spcBef>
                <a:spcPts val="0"/>
              </a:spcBef>
              <a:buClrTx/>
              <a:buSzPct val="80000"/>
              <a:buNone/>
            </a:pPr>
            <a:r>
              <a:rPr lang="hr-HR" sz="2000" dirty="0">
                <a:solidFill>
                  <a:prstClr val="black"/>
                </a:solidFill>
              </a:rPr>
              <a:t>     primopredaja emisije</a:t>
            </a:r>
          </a:p>
          <a:p>
            <a:pPr marL="541338" lvl="1" indent="-185738">
              <a:spcBef>
                <a:spcPts val="0"/>
              </a:spcBef>
              <a:buClrTx/>
              <a:buSzPct val="80000"/>
              <a:buFont typeface="Arial" pitchFamily="34" charset="0"/>
              <a:buChar char="•"/>
            </a:pPr>
            <a:r>
              <a:rPr lang="hr-HR" sz="2000" dirty="0">
                <a:solidFill>
                  <a:prstClr val="black"/>
                </a:solidFill>
              </a:rPr>
              <a:t>Analiza ostvarenih i planiranih troškova</a:t>
            </a:r>
          </a:p>
          <a:p>
            <a:pPr marL="118872" lvl="1" indent="0">
              <a:spcBef>
                <a:spcPts val="0"/>
              </a:spcBef>
              <a:buClr>
                <a:srgbClr val="F0AD00"/>
              </a:buClr>
              <a:buSzPct val="80000"/>
              <a:buNone/>
            </a:pPr>
            <a:endParaRPr lang="hr-HR" sz="1800" dirty="0">
              <a:solidFill>
                <a:prstClr val="black"/>
              </a:solidFill>
            </a:endParaRPr>
          </a:p>
          <a:p>
            <a:pPr marL="690372" lvl="1" indent="-571500">
              <a:spcBef>
                <a:spcPts val="0"/>
              </a:spcBef>
              <a:buClr>
                <a:srgbClr val="F0AD00"/>
              </a:buClr>
              <a:buSzPct val="80000"/>
              <a:buFont typeface="Arial" pitchFamily="34" charset="0"/>
              <a:buChar char="•"/>
            </a:pPr>
            <a:endParaRPr lang="hr-HR" sz="2000" dirty="0">
              <a:solidFill>
                <a:prstClr val="black"/>
              </a:solidFill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vi-VN" sz="1800" dirty="0">
              <a:latin typeface="Corbel" pitchFamily="34" charset="0"/>
            </a:endParaRPr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sz="2000" dirty="0"/>
          </a:p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  <a:p>
            <a:pPr marL="118872" lvl="1" indent="0">
              <a:spcBef>
                <a:spcPts val="0"/>
              </a:spcBef>
              <a:buClr>
                <a:schemeClr val="accent1"/>
              </a:buClr>
              <a:buSzPct val="80000"/>
              <a:buNone/>
            </a:pPr>
            <a:endParaRPr lang="hr-H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3579" y="2669145"/>
            <a:ext cx="5389210" cy="27425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3295" y="2269656"/>
            <a:ext cx="5348020" cy="35631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5673" y="2484545"/>
            <a:ext cx="5541020" cy="31217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6406" y="2760207"/>
            <a:ext cx="5110895" cy="25554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7075" y="2081560"/>
            <a:ext cx="5262704" cy="394949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8500" y="2562220"/>
            <a:ext cx="5262703" cy="29621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3772" y="2619028"/>
            <a:ext cx="5395822" cy="284545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117" y="2221661"/>
            <a:ext cx="5492561" cy="366170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1981200"/>
            <a:ext cx="5376001" cy="415564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848" y="2623225"/>
            <a:ext cx="5498953" cy="293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17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Predispitni bodovi 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225CE625-C175-9DFA-B722-1E66A8F486E7}"/>
              </a:ext>
            </a:extLst>
          </p:cNvPr>
          <p:cNvGraphicFramePr>
            <a:graphicFrameLocks/>
          </p:cNvGraphicFramePr>
          <p:nvPr/>
        </p:nvGraphicFramePr>
        <p:xfrm>
          <a:off x="1644650" y="1524000"/>
          <a:ext cx="89027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A28DDE3-8244-708A-1D32-BFF2664DA1B7}"/>
              </a:ext>
            </a:extLst>
          </p:cNvPr>
          <p:cNvSpPr txBox="1"/>
          <p:nvPr/>
        </p:nvSpPr>
        <p:spPr>
          <a:xfrm>
            <a:off x="2316480" y="1980845"/>
            <a:ext cx="16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usmeni ispit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BDFFC6-A169-35AC-7563-C24FC6DD6C60}"/>
              </a:ext>
            </a:extLst>
          </p:cNvPr>
          <p:cNvSpPr/>
          <p:nvPr/>
        </p:nvSpPr>
        <p:spPr>
          <a:xfrm>
            <a:off x="2133600" y="2114074"/>
            <a:ext cx="152400" cy="164427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F79694-E45F-7428-20AB-44CB81059BB2}"/>
              </a:ext>
            </a:extLst>
          </p:cNvPr>
          <p:cNvSpPr txBox="1"/>
          <p:nvPr/>
        </p:nvSpPr>
        <p:spPr>
          <a:xfrm>
            <a:off x="4373880" y="1980843"/>
            <a:ext cx="304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seminarski/kolokvijum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6689C2-9A01-6A45-72BE-238DA767AEA7}"/>
              </a:ext>
            </a:extLst>
          </p:cNvPr>
          <p:cNvSpPr/>
          <p:nvPr/>
        </p:nvSpPr>
        <p:spPr>
          <a:xfrm>
            <a:off x="4236720" y="2140744"/>
            <a:ext cx="152400" cy="164427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1987EC-76C4-AAC7-CF84-FA2ED08F7555}"/>
              </a:ext>
            </a:extLst>
          </p:cNvPr>
          <p:cNvSpPr txBox="1"/>
          <p:nvPr/>
        </p:nvSpPr>
        <p:spPr>
          <a:xfrm>
            <a:off x="7425690" y="1980843"/>
            <a:ext cx="14909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predavanja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48F232-8BA3-57E3-E4AC-8FB1C9CAFC14}"/>
              </a:ext>
            </a:extLst>
          </p:cNvPr>
          <p:cNvSpPr/>
          <p:nvPr/>
        </p:nvSpPr>
        <p:spPr>
          <a:xfrm>
            <a:off x="7271385" y="2140744"/>
            <a:ext cx="152400" cy="164427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9B807F0-639A-2369-6012-EF08FBD5ED4D}"/>
              </a:ext>
            </a:extLst>
          </p:cNvPr>
          <p:cNvSpPr/>
          <p:nvPr/>
        </p:nvSpPr>
        <p:spPr>
          <a:xfrm>
            <a:off x="9067800" y="2174541"/>
            <a:ext cx="152400" cy="1644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179C47-09BF-C26C-01F8-0064A3516516}"/>
              </a:ext>
            </a:extLst>
          </p:cNvPr>
          <p:cNvSpPr txBox="1"/>
          <p:nvPr/>
        </p:nvSpPr>
        <p:spPr>
          <a:xfrm>
            <a:off x="9239885" y="2007513"/>
            <a:ext cx="97091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zadaci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49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Chart bld="category"/>
        </p:bldSub>
      </p:bldGraphic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15062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Tabela bodova i ocena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20" y="1483854"/>
            <a:ext cx="10575359" cy="3180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74" y="4781070"/>
            <a:ext cx="3127252" cy="200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1439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/>
          <a:lstStyle/>
          <a:p>
            <a:r>
              <a:rPr lang="sr-Latn-RS" sz="3600" dirty="0">
                <a:solidFill>
                  <a:srgbClr val="5A6378">
                    <a:lumMod val="20000"/>
                    <a:lumOff val="80000"/>
                  </a:srgbClr>
                </a:solidFill>
              </a:rPr>
              <a:t>Prisustvo na času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6200" y="1544187"/>
            <a:ext cx="11963400" cy="594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prisustvo predavanju = 1 bod</a:t>
            </a:r>
          </a:p>
          <a:p>
            <a:pPr marL="187325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r-Latn-RS" sz="105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7307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kašnjenje na predavanje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vodi se kao </a:t>
            </a: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neopravdani izostanak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dozvoljena 3 neopravdana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 po semestru </a:t>
            </a: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342900" marR="0" lvl="0" indent="-2540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/>
              <a:buChar char=""/>
              <a:tabLst/>
              <a:defRPr/>
            </a:pP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svaki naredni neopravdani izostanak 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vrednuje se sa </a:t>
            </a:r>
            <a:r>
              <a:rPr kumimoji="0" lang="sr-Latn-RS" sz="24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1 negativnim</a:t>
            </a: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bodom (-1)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         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definiše predmetni profesor na osnovu informacije od strane studenta o pojedinačnom izostanku </a:t>
            </a: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(ne oseća se dobro, ima lekarski kontrolni pregled, smrtni slučaj u porodici ...)</a:t>
            </a:r>
            <a:endParaRPr kumimoji="0" lang="sr-Latn-R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sr-Latn-R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opravdani izostanak od više dana student reguliše dostavljanjem pisanog opravdanja predstavniku katedre PUM koji potom obaveštava sve profesore </a:t>
            </a:r>
            <a:r>
              <a:rPr kumimoji="0" lang="sr-Latn-R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matičnih predmeta</a:t>
            </a:r>
          </a:p>
          <a:p>
            <a:pPr marL="563245" marR="0" lvl="0" indent="-2857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sr-Latn-R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1 opravdani izostanak = 0 bodova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  <a:p>
            <a:pPr marL="457200" marR="0" lvl="0" indent="-179705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Latn-R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 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9666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  <a:fontScheme name="Module">
    <a:maj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Modul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47500"/>
              <a:satMod val="137000"/>
            </a:schemeClr>
          </a:gs>
          <a:gs pos="55000">
            <a:schemeClr val="phClr">
              <a:shade val="69000"/>
              <a:satMod val="137000"/>
            </a:schemeClr>
          </a:gs>
          <a:gs pos="100000">
            <a:schemeClr val="phClr">
              <a:shade val="98000"/>
              <a:satMod val="137000"/>
            </a:schemeClr>
          </a:gs>
        </a:gsLst>
        <a:lin ang="16200000" scaled="0"/>
      </a:gradFill>
    </a:fillStyleLst>
    <a:lnStyleLst>
      <a:ln w="6350" cap="rnd" cmpd="sng" algn="ctr">
        <a:solidFill>
          <a:schemeClr val="phClr">
            <a:shade val="95000"/>
            <a:satMod val="105000"/>
          </a:schemeClr>
        </a:solidFill>
        <a:prstDash val="solid"/>
      </a:ln>
      <a:ln w="48000" cap="flat" cmpd="thickThin" algn="ctr">
        <a:solidFill>
          <a:schemeClr val="phClr"/>
        </a:solidFill>
        <a:prstDash val="solid"/>
      </a:ln>
      <a:ln w="48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45000" dist="25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 fov="0">
            <a:rot lat="0" lon="0" rev="0"/>
          </a:camera>
          <a:lightRig rig="threePt" dir="t">
            <a:rot lat="0" lon="0" rev="1800000"/>
          </a:lightRig>
        </a:scene3d>
        <a:sp3d prstMaterial="matte">
          <a:bevelT h="200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8000"/>
              <a:satMod val="300000"/>
            </a:schemeClr>
          </a:gs>
          <a:gs pos="12000">
            <a:schemeClr val="phClr">
              <a:tint val="48000"/>
              <a:satMod val="300000"/>
            </a:schemeClr>
          </a:gs>
          <a:gs pos="20000">
            <a:schemeClr val="phClr">
              <a:tint val="49000"/>
              <a:satMod val="300000"/>
            </a:schemeClr>
          </a:gs>
          <a:gs pos="100000">
            <a:schemeClr val="phClr">
              <a:shade val="30000"/>
            </a:schemeClr>
          </a:gs>
        </a:gsLst>
        <a:path path="circle">
          <a:fillToRect l="10000" t="-25000" r="10000" b="125000"/>
        </a:path>
      </a:gradFill>
      <a:blipFill>
        <a:blip xmlns:r="http://schemas.openxmlformats.org/officeDocument/2006/relationships" r:embed="rId1">
          <a:duotone>
            <a:schemeClr val="phClr">
              <a:shade val="75000"/>
              <a:satMod val="105000"/>
            </a:schemeClr>
            <a:schemeClr val="phClr">
              <a:tint val="95000"/>
              <a:satMod val="105000"/>
            </a:schemeClr>
          </a:duotone>
        </a:blip>
        <a:tile tx="0" ty="0" sx="38000" sy="38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1926</TotalTime>
  <Words>932</Words>
  <Application>Microsoft Office PowerPoint</Application>
  <PresentationFormat>Widescreen</PresentationFormat>
  <Paragraphs>231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Calibri</vt:lpstr>
      <vt:lpstr>Corbel</vt:lpstr>
      <vt:lpstr>Symbol</vt:lpstr>
      <vt:lpstr>Wingdings</vt:lpstr>
      <vt:lpstr>Wingdings 2</vt:lpstr>
      <vt:lpstr>Wingdings 3</vt:lpstr>
      <vt:lpstr>Module</vt:lpstr>
      <vt:lpstr>1_Module</vt:lpstr>
      <vt:lpstr>PowerPoint Presentation</vt:lpstr>
      <vt:lpstr>O predmetu ...</vt:lpstr>
      <vt:lpstr>O predmetu ...</vt:lpstr>
      <vt:lpstr>Tehnološki proces proizvodnje i emitovanja TV programa</vt:lpstr>
      <vt:lpstr>Tehnološki proces proizvodnje i emitovanja TV programa</vt:lpstr>
      <vt:lpstr>Tehnološki proces proizvodnje i emitovanja TV programa</vt:lpstr>
      <vt:lpstr>Predispitni bodovi </vt:lpstr>
      <vt:lpstr>Tabela bodova i ocena</vt:lpstr>
      <vt:lpstr>Prisustvo na času</vt:lpstr>
      <vt:lpstr>Predaja seminarskih radova / kolokvijuma</vt:lpstr>
      <vt:lpstr>Izrada mesečnih zadataka</vt:lpstr>
      <vt:lpstr>Predispitne obaveze</vt:lpstr>
      <vt:lpstr>Predispitne obaveze</vt:lpstr>
      <vt:lpstr>Predispitne obaveze</vt:lpstr>
      <vt:lpstr>www.tvprodukcija.com</vt:lpstr>
      <vt:lpstr>www.tvprodukcija.com</vt:lpstr>
      <vt:lpstr>www.tvprodukcija.com</vt:lpstr>
      <vt:lpstr>www.tvprodukcija.com</vt:lpstr>
      <vt:lpstr>www.tvprodukcija.com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461</cp:revision>
  <dcterms:created xsi:type="dcterms:W3CDTF">2006-08-16T00:00:00Z</dcterms:created>
  <dcterms:modified xsi:type="dcterms:W3CDTF">2024-08-06T17:21:22Z</dcterms:modified>
</cp:coreProperties>
</file>