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5"/>
  </p:notesMasterIdLst>
  <p:sldIdLst>
    <p:sldId id="328" r:id="rId2"/>
    <p:sldId id="280" r:id="rId3"/>
    <p:sldId id="281" r:id="rId4"/>
    <p:sldId id="329" r:id="rId5"/>
    <p:sldId id="330" r:id="rId6"/>
    <p:sldId id="282" r:id="rId7"/>
    <p:sldId id="327" r:id="rId8"/>
    <p:sldId id="325" r:id="rId9"/>
    <p:sldId id="285" r:id="rId10"/>
    <p:sldId id="326" r:id="rId11"/>
    <p:sldId id="286" r:id="rId12"/>
    <p:sldId id="321" r:id="rId13"/>
    <p:sldId id="324" r:id="rId14"/>
    <p:sldId id="323" r:id="rId15"/>
    <p:sldId id="322" r:id="rId16"/>
    <p:sldId id="284" r:id="rId17"/>
    <p:sldId id="287" r:id="rId18"/>
    <p:sldId id="288" r:id="rId19"/>
    <p:sldId id="289" r:id="rId20"/>
    <p:sldId id="290" r:id="rId21"/>
    <p:sldId id="291" r:id="rId22"/>
    <p:sldId id="292" r:id="rId23"/>
    <p:sldId id="302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05-Aug-24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CB385E-408D-4944-8CAD-49125B1CF0D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0" y="1501900"/>
            <a:ext cx="5693463" cy="25146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sr-Latn-RS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KALKULACIJA TROŠKOVA </a:t>
            </a:r>
            <a:br>
              <a:rPr lang="sr-Latn-RS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PROIZVODNJE I EMITOVANJA </a:t>
            </a:r>
            <a:br>
              <a:rPr lang="sr-Latn-RS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EMISIJE / TV PROGRAMA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700" b="1" i="0" u="none" strike="noStrike" kern="1200" cap="none" spc="0" normalizeH="0" baseline="0" noProof="0" dirty="0">
              <a:ln>
                <a:noFill/>
              </a:ln>
              <a:solidFill>
                <a:srgbClr val="F0AD00">
                  <a:satMod val="150000"/>
                </a:srgbClr>
              </a:solidFill>
              <a:effectLst/>
              <a:uLnTx/>
              <a:uFillTx/>
              <a:latin typeface="Corbel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54797"/>
            <a:ext cx="3983939" cy="48553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14800" y="56388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Budžetiranje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199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Model </a:t>
            </a:r>
            <a:r>
              <a:rPr lang="sr-Latn-RS" sz="36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kalkulacije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375"/>
          <a:stretch/>
        </p:blipFill>
        <p:spPr>
          <a:xfrm>
            <a:off x="1942282" y="1524000"/>
            <a:ext cx="8307435" cy="5158189"/>
          </a:xfrm>
        </p:spPr>
      </p:pic>
    </p:spTree>
    <p:extLst>
      <p:ext uri="{BB962C8B-B14F-4D97-AF65-F5344CB8AC3E}">
        <p14:creationId xmlns:p14="http://schemas.microsoft.com/office/powerpoint/2010/main" val="1925634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Model </a:t>
            </a:r>
            <a:r>
              <a:rPr lang="sr-Latn-RS" sz="36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kalkulacije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1667"/>
          <a:stretch/>
        </p:blipFill>
        <p:spPr>
          <a:xfrm>
            <a:off x="2209800" y="1566672"/>
            <a:ext cx="7243164" cy="5215128"/>
          </a:xfrm>
        </p:spPr>
      </p:pic>
    </p:spTree>
    <p:extLst>
      <p:ext uri="{BB962C8B-B14F-4D97-AF65-F5344CB8AC3E}">
        <p14:creationId xmlns:p14="http://schemas.microsoft.com/office/powerpoint/2010/main" val="4169435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905000" y="2667000"/>
            <a:ext cx="4495800" cy="2590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2" y="76200"/>
            <a:ext cx="11429998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Svi troškovi proizvodnje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Flowchart: Connector 14"/>
          <p:cNvSpPr/>
          <p:nvPr/>
        </p:nvSpPr>
        <p:spPr>
          <a:xfrm>
            <a:off x="7391400" y="2667000"/>
            <a:ext cx="2819400" cy="2667000"/>
          </a:xfrm>
          <a:prstGeom prst="flowChartConnector">
            <a:avLst/>
          </a:prstGeom>
          <a:solidFill>
            <a:schemeClr val="accent4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792654" y="3308002"/>
            <a:ext cx="2016899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r-Latn-RS" sz="2800" b="1" dirty="0">
                <a:solidFill>
                  <a:schemeClr val="bg1"/>
                </a:solidFill>
              </a:rPr>
              <a:t>svi </a:t>
            </a:r>
          </a:p>
          <a:p>
            <a:pPr algn="ctr"/>
            <a:r>
              <a:rPr lang="sr-Latn-RS" sz="2800" b="1" dirty="0">
                <a:solidFill>
                  <a:schemeClr val="bg1"/>
                </a:solidFill>
              </a:rPr>
              <a:t>troškovi </a:t>
            </a:r>
          </a:p>
          <a:p>
            <a:pPr algn="ctr"/>
            <a:r>
              <a:rPr lang="sr-Latn-RS" sz="2800" b="1" dirty="0">
                <a:solidFill>
                  <a:schemeClr val="bg1"/>
                </a:solidFill>
              </a:rPr>
              <a:t>proizvodnje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20" name="Down Arrow 19"/>
          <p:cNvSpPr/>
          <p:nvPr/>
        </p:nvSpPr>
        <p:spPr>
          <a:xfrm rot="16200000">
            <a:off x="6430041" y="3662838"/>
            <a:ext cx="879922" cy="633603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047875" y="2819401"/>
            <a:ext cx="4267200" cy="564801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bg1"/>
                </a:solidFill>
              </a:rPr>
              <a:t>PRIMARNI</a:t>
            </a:r>
            <a:r>
              <a:rPr lang="sr-Latn-RS" sz="2000" dirty="0">
                <a:solidFill>
                  <a:schemeClr val="bg1"/>
                </a:solidFill>
              </a:rPr>
              <a:t> troškovi </a:t>
            </a:r>
            <a:r>
              <a:rPr lang="sr-Latn-RS" sz="2000" b="1" u="sng" dirty="0">
                <a:solidFill>
                  <a:schemeClr val="bg1"/>
                </a:solidFill>
              </a:rPr>
              <a:t>pripreme</a:t>
            </a:r>
            <a:endParaRPr lang="en-US" sz="2000" b="1" u="sng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47875" y="3685161"/>
            <a:ext cx="4267200" cy="564801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bg1"/>
                </a:solidFill>
              </a:rPr>
              <a:t>PRIMARNI</a:t>
            </a:r>
            <a:r>
              <a:rPr lang="sr-Latn-RS" sz="2000" dirty="0">
                <a:solidFill>
                  <a:schemeClr val="bg1"/>
                </a:solidFill>
              </a:rPr>
              <a:t> troškovi </a:t>
            </a:r>
            <a:r>
              <a:rPr lang="sr-Latn-RS" sz="2000" b="1" u="sng" dirty="0">
                <a:solidFill>
                  <a:schemeClr val="bg1"/>
                </a:solidFill>
              </a:rPr>
              <a:t>proizvodnje</a:t>
            </a:r>
            <a:endParaRPr lang="en-US" sz="2000" b="1" u="sng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76450" y="4572001"/>
            <a:ext cx="4248150" cy="564801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bg1"/>
                </a:solidFill>
              </a:rPr>
              <a:t>SEKUNDARNI</a:t>
            </a:r>
            <a:r>
              <a:rPr lang="sr-Latn-RS" sz="2000" dirty="0">
                <a:solidFill>
                  <a:schemeClr val="bg1"/>
                </a:solidFill>
              </a:rPr>
              <a:t> troškovi</a:t>
            </a:r>
          </a:p>
          <a:p>
            <a:pPr algn="ctr"/>
            <a:r>
              <a:rPr lang="sr-Latn-RS" sz="2000" b="1" dirty="0">
                <a:solidFill>
                  <a:schemeClr val="bg1"/>
                </a:solidFill>
              </a:rPr>
              <a:t>PROIZVODNJE</a:t>
            </a:r>
            <a:endParaRPr lang="en-US" sz="2000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534150" y="2788000"/>
            <a:ext cx="0" cy="2317401"/>
          </a:xfrm>
          <a:prstGeom prst="line">
            <a:avLst/>
          </a:prstGeom>
          <a:ln w="762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747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18" grpId="0"/>
      <p:bldP spid="20" grpId="0" animBg="1"/>
      <p:bldP spid="3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905000" y="3048000"/>
            <a:ext cx="4495800" cy="1828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3" y="76200"/>
            <a:ext cx="11429997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Troškovi emitovanja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Flowchart: Connector 14"/>
          <p:cNvSpPr/>
          <p:nvPr/>
        </p:nvSpPr>
        <p:spPr>
          <a:xfrm>
            <a:off x="7391400" y="2667000"/>
            <a:ext cx="2819400" cy="2667000"/>
          </a:xfrm>
          <a:prstGeom prst="flowChartConnector">
            <a:avLst/>
          </a:prstGeom>
          <a:solidFill>
            <a:srgbClr val="FFFF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831929" y="3465494"/>
            <a:ext cx="193835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r-Latn-RS" sz="2800" b="1" dirty="0"/>
              <a:t>troškovi </a:t>
            </a:r>
          </a:p>
          <a:p>
            <a:pPr algn="ctr"/>
            <a:r>
              <a:rPr lang="sr-Latn-RS" sz="2800" b="1" dirty="0"/>
              <a:t>emitovanja</a:t>
            </a:r>
            <a:endParaRPr lang="en-US" sz="2800" b="1" dirty="0"/>
          </a:p>
        </p:txBody>
      </p:sp>
      <p:sp>
        <p:nvSpPr>
          <p:cNvPr id="20" name="Down Arrow 19"/>
          <p:cNvSpPr/>
          <p:nvPr/>
        </p:nvSpPr>
        <p:spPr>
          <a:xfrm rot="16200000">
            <a:off x="6430041" y="3662838"/>
            <a:ext cx="879922" cy="633603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009775" y="3276601"/>
            <a:ext cx="4248150" cy="564801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bg1"/>
                </a:solidFill>
              </a:rPr>
              <a:t>SEKUNDARNI</a:t>
            </a:r>
            <a:r>
              <a:rPr lang="sr-Latn-RS" sz="2000" dirty="0">
                <a:solidFill>
                  <a:schemeClr val="bg1"/>
                </a:solidFill>
              </a:rPr>
              <a:t> troškovi</a:t>
            </a:r>
          </a:p>
          <a:p>
            <a:pPr algn="ctr"/>
            <a:r>
              <a:rPr lang="sr-Latn-RS" sz="2000" b="1" dirty="0">
                <a:solidFill>
                  <a:schemeClr val="bg1"/>
                </a:solidFill>
              </a:rPr>
              <a:t>EMITOVANJA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81200" y="4114801"/>
            <a:ext cx="4267200" cy="564801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dirty="0">
                <a:solidFill>
                  <a:schemeClr val="tx1"/>
                </a:solidFill>
              </a:rPr>
              <a:t>OSTALI troškovi </a:t>
            </a:r>
            <a:r>
              <a:rPr lang="sr-Latn-RS" sz="2000" b="1" dirty="0">
                <a:solidFill>
                  <a:schemeClr val="tx1"/>
                </a:solidFill>
              </a:rPr>
              <a:t>rada TV</a:t>
            </a:r>
            <a:endParaRPr lang="en-US" sz="2000" b="1" dirty="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6534150" y="3124200"/>
            <a:ext cx="0" cy="1752600"/>
          </a:xfrm>
          <a:prstGeom prst="line">
            <a:avLst/>
          </a:prstGeom>
          <a:ln w="762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2804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18" grpId="0"/>
      <p:bldP spid="20" grpId="0" animBg="1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Cena premijere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Flowchart: Connector 14"/>
          <p:cNvSpPr/>
          <p:nvPr/>
        </p:nvSpPr>
        <p:spPr>
          <a:xfrm>
            <a:off x="1905000" y="1600200"/>
            <a:ext cx="2819400" cy="2667000"/>
          </a:xfrm>
          <a:prstGeom prst="flowChartConnector">
            <a:avLst/>
          </a:prstGeom>
          <a:solidFill>
            <a:schemeClr val="accent4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15"/>
          <p:cNvSpPr/>
          <p:nvPr/>
        </p:nvSpPr>
        <p:spPr>
          <a:xfrm>
            <a:off x="7543800" y="1600200"/>
            <a:ext cx="2819400" cy="2667000"/>
          </a:xfrm>
          <a:prstGeom prst="flowChartConnector">
            <a:avLst/>
          </a:prstGeom>
          <a:solidFill>
            <a:srgbClr val="FFFF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800" b="1" dirty="0">
                <a:solidFill>
                  <a:schemeClr val="tx1"/>
                </a:solidFill>
              </a:rPr>
              <a:t>troškovi emitovanja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7" name="Flowchart: Connector 16"/>
          <p:cNvSpPr/>
          <p:nvPr/>
        </p:nvSpPr>
        <p:spPr>
          <a:xfrm>
            <a:off x="4724400" y="4038600"/>
            <a:ext cx="2819400" cy="2667000"/>
          </a:xfrm>
          <a:prstGeom prst="flowChartConnector">
            <a:avLst/>
          </a:prstGeom>
          <a:solidFill>
            <a:srgbClr val="FF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bg1"/>
                </a:solidFill>
              </a:rPr>
              <a:t>CENA</a:t>
            </a:r>
            <a:r>
              <a:rPr lang="sr-Latn-RS" sz="2800" b="1" dirty="0">
                <a:solidFill>
                  <a:schemeClr val="bg1"/>
                </a:solidFill>
              </a:rPr>
              <a:t> PREMIJERE </a:t>
            </a:r>
            <a:r>
              <a:rPr lang="sr-Latn-RS" sz="2000" b="1" dirty="0">
                <a:solidFill>
                  <a:schemeClr val="bg1"/>
                </a:solidFill>
              </a:rPr>
              <a:t>EMISIJE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306254" y="2241202"/>
            <a:ext cx="2016899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r-Latn-RS" sz="2800" b="1" dirty="0">
                <a:solidFill>
                  <a:schemeClr val="bg1"/>
                </a:solidFill>
              </a:rPr>
              <a:t>svi </a:t>
            </a:r>
          </a:p>
          <a:p>
            <a:pPr algn="ctr"/>
            <a:r>
              <a:rPr lang="sr-Latn-RS" sz="2800" b="1" dirty="0">
                <a:solidFill>
                  <a:schemeClr val="bg1"/>
                </a:solidFill>
              </a:rPr>
              <a:t>troškovi </a:t>
            </a:r>
          </a:p>
          <a:p>
            <a:pPr algn="ctr"/>
            <a:r>
              <a:rPr lang="sr-Latn-RS" sz="2800" b="1" dirty="0">
                <a:solidFill>
                  <a:schemeClr val="bg1"/>
                </a:solidFill>
              </a:rPr>
              <a:t>proizvodnje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20" name="Down Arrow 19"/>
          <p:cNvSpPr/>
          <p:nvPr/>
        </p:nvSpPr>
        <p:spPr>
          <a:xfrm rot="18848296">
            <a:off x="4231617" y="3917044"/>
            <a:ext cx="879922" cy="633603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wn Arrow 20"/>
          <p:cNvSpPr/>
          <p:nvPr/>
        </p:nvSpPr>
        <p:spPr>
          <a:xfrm rot="2648296">
            <a:off x="7152147" y="3914424"/>
            <a:ext cx="879922" cy="633603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653039" y="1835434"/>
            <a:ext cx="96212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1500" b="1" dirty="0"/>
              <a:t>+</a:t>
            </a:r>
            <a:endParaRPr lang="en-US" sz="11500" b="1" dirty="0"/>
          </a:p>
        </p:txBody>
      </p:sp>
    </p:spTree>
    <p:extLst>
      <p:ext uri="{BB962C8B-B14F-4D97-AF65-F5344CB8AC3E}">
        <p14:creationId xmlns:p14="http://schemas.microsoft.com/office/powerpoint/2010/main" val="40302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/>
      <p:bldP spid="20" grpId="0" animBg="1"/>
      <p:bldP spid="21" grpId="0" animBg="1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Cena reprize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Flowchart: Connector 14"/>
          <p:cNvSpPr/>
          <p:nvPr/>
        </p:nvSpPr>
        <p:spPr>
          <a:xfrm>
            <a:off x="6629400" y="2590800"/>
            <a:ext cx="2819400" cy="2667000"/>
          </a:xfrm>
          <a:prstGeom prst="flowChartConnector">
            <a:avLst/>
          </a:prstGeom>
          <a:solidFill>
            <a:srgbClr val="FFFF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Flowchart: Connector 16"/>
          <p:cNvSpPr/>
          <p:nvPr/>
        </p:nvSpPr>
        <p:spPr>
          <a:xfrm>
            <a:off x="2438400" y="2562225"/>
            <a:ext cx="2819400" cy="2667000"/>
          </a:xfrm>
          <a:prstGeom prst="flowChartConnector">
            <a:avLst/>
          </a:prstGeom>
          <a:solidFill>
            <a:srgbClr val="C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schemeClr val="bg1"/>
                </a:solidFill>
              </a:rPr>
              <a:t>CENA</a:t>
            </a:r>
            <a:r>
              <a:rPr lang="sr-Latn-RS" sz="2800" b="1" dirty="0">
                <a:solidFill>
                  <a:schemeClr val="bg1"/>
                </a:solidFill>
              </a:rPr>
              <a:t> REPRIZE </a:t>
            </a:r>
            <a:r>
              <a:rPr lang="sr-Latn-RS" sz="2000" b="1" dirty="0">
                <a:solidFill>
                  <a:schemeClr val="bg1"/>
                </a:solidFill>
              </a:rPr>
              <a:t>EMISIJE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069925" y="3447247"/>
            <a:ext cx="193835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r-Latn-RS" sz="2800" b="1" dirty="0"/>
              <a:t>troškovi </a:t>
            </a:r>
          </a:p>
          <a:p>
            <a:pPr algn="ctr"/>
            <a:r>
              <a:rPr lang="sr-Latn-RS" sz="2800" b="1" dirty="0"/>
              <a:t>emitovanja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638801" y="3341727"/>
            <a:ext cx="63030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6600" b="1" dirty="0"/>
              <a:t>=</a:t>
            </a: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274570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18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Model tabele troškova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2400" y="1524001"/>
            <a:ext cx="10058400" cy="5181600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q"/>
            </a:pPr>
            <a:r>
              <a:rPr lang="sr-Latn-RS" sz="2400" b="1" u="sng" dirty="0"/>
              <a:t>Tabela troškova</a:t>
            </a:r>
          </a:p>
          <a:p>
            <a:pPr marL="118872" indent="0">
              <a:buNone/>
            </a:pPr>
            <a:endParaRPr lang="sr-Latn-RS" sz="3000" b="1" dirty="0"/>
          </a:p>
          <a:p>
            <a:pPr marL="118872" indent="0">
              <a:buNone/>
            </a:pPr>
            <a:endParaRPr lang="en-US" sz="1400" b="1" dirty="0"/>
          </a:p>
          <a:p>
            <a:pPr marL="118872" indent="0">
              <a:buNone/>
            </a:pPr>
            <a:endParaRPr lang="en-US" sz="1400" b="1" dirty="0"/>
          </a:p>
          <a:p>
            <a:endParaRPr lang="sr-Latn-RS" sz="2600" b="1" dirty="0"/>
          </a:p>
          <a:p>
            <a:pPr marL="118872" indent="0">
              <a:buNone/>
            </a:pPr>
            <a:endParaRPr lang="en-US" sz="1400" dirty="0"/>
          </a:p>
          <a:p>
            <a:pPr marL="118872" indent="0">
              <a:buNone/>
            </a:pPr>
            <a:endParaRPr lang="en-US" sz="2000" dirty="0"/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28850" y="2209800"/>
            <a:ext cx="7981949" cy="6096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schemeClr val="bg1"/>
                </a:solidFill>
              </a:rPr>
              <a:t>Troškovi proizvodnje i premijernog emitovanja</a:t>
            </a:r>
            <a:endParaRPr lang="en-US" sz="2200" b="1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28851" y="3048000"/>
            <a:ext cx="7981948" cy="609600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schemeClr val="bg1"/>
                </a:solidFill>
              </a:rPr>
              <a:t>Cena reprize</a:t>
            </a:r>
            <a:endParaRPr lang="en-US" sz="22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28851" y="3810000"/>
            <a:ext cx="7981948" cy="762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/>
              <a:t>Troškovi dnevnog emitovanja</a:t>
            </a:r>
          </a:p>
          <a:p>
            <a:pPr algn="ctr"/>
            <a:r>
              <a:rPr lang="sr-Latn-RS" sz="2200" dirty="0"/>
              <a:t>(proizvodnja + emitovanje + broj repriza dnevno)</a:t>
            </a:r>
            <a:endParaRPr lang="en-US" sz="2200" dirty="0"/>
          </a:p>
        </p:txBody>
      </p:sp>
      <p:sp>
        <p:nvSpPr>
          <p:cNvPr id="7" name="Rectangle 6"/>
          <p:cNvSpPr/>
          <p:nvPr/>
        </p:nvSpPr>
        <p:spPr>
          <a:xfrm>
            <a:off x="2228851" y="4762500"/>
            <a:ext cx="7981948" cy="7619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/>
              <a:t>Troškovi nedeljnog emitovanja</a:t>
            </a:r>
          </a:p>
          <a:p>
            <a:pPr algn="ctr"/>
            <a:r>
              <a:rPr lang="sr-Latn-RS" sz="2200" dirty="0"/>
              <a:t>(proizvodnja + broj emitovanja nedeljno + broj repriza nedeljno)</a:t>
            </a:r>
            <a:endParaRPr lang="en-US" sz="2200" dirty="0"/>
          </a:p>
        </p:txBody>
      </p:sp>
      <p:sp>
        <p:nvSpPr>
          <p:cNvPr id="8" name="Rectangle 7"/>
          <p:cNvSpPr/>
          <p:nvPr/>
        </p:nvSpPr>
        <p:spPr>
          <a:xfrm>
            <a:off x="2228851" y="5715001"/>
            <a:ext cx="7981948" cy="7619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/>
              <a:t>Troškovi mesečnog emitovanja</a:t>
            </a:r>
          </a:p>
          <a:p>
            <a:pPr algn="ctr"/>
            <a:r>
              <a:rPr lang="sr-Latn-RS" sz="2200" dirty="0"/>
              <a:t>(proizvodnja + broj emitovanja mesečno + broj repriza mesečno)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0495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Tabela troškova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2028" y="1517581"/>
            <a:ext cx="7179173" cy="5264219"/>
          </a:xfrm>
        </p:spPr>
      </p:pic>
    </p:spTree>
    <p:extLst>
      <p:ext uri="{BB962C8B-B14F-4D97-AF65-F5344CB8AC3E}">
        <p14:creationId xmlns:p14="http://schemas.microsoft.com/office/powerpoint/2010/main" val="3632614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2004" y="1600201"/>
            <a:ext cx="7164886" cy="5029199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Tabela troškova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77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1" y="1524001"/>
            <a:ext cx="7370785" cy="5181599"/>
          </a:xfr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Tabela troškova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714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Registrovanje troškova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ClrTx/>
            </a:pPr>
            <a:r>
              <a:rPr lang="sr-Latn-RS" sz="2400" b="1" dirty="0"/>
              <a:t>PRIMARNI</a:t>
            </a:r>
            <a:r>
              <a:rPr lang="sr-Latn-RS" sz="2400" dirty="0"/>
              <a:t> troškovi </a:t>
            </a:r>
            <a:r>
              <a:rPr lang="sr-Latn-RS" sz="2400" b="1" i="1" dirty="0"/>
              <a:t>programske pripreme</a:t>
            </a:r>
          </a:p>
          <a:p>
            <a:pPr>
              <a:lnSpc>
                <a:spcPct val="150000"/>
              </a:lnSpc>
              <a:buClrTx/>
            </a:pPr>
            <a:r>
              <a:rPr lang="sr-Latn-RS" sz="2400" b="1" dirty="0"/>
              <a:t>PRIMARNI</a:t>
            </a:r>
            <a:r>
              <a:rPr lang="sr-Latn-RS" sz="2400" dirty="0"/>
              <a:t> troškovi </a:t>
            </a:r>
            <a:r>
              <a:rPr lang="sr-Latn-RS" sz="2400" b="1" i="1" dirty="0"/>
              <a:t>proizvodnje</a:t>
            </a:r>
          </a:p>
          <a:p>
            <a:pPr marL="118872" indent="0">
              <a:lnSpc>
                <a:spcPct val="150000"/>
              </a:lnSpc>
              <a:buClrTx/>
              <a:buNone/>
            </a:pPr>
            <a:endParaRPr lang="sr-Latn-RS" sz="2400" b="1" dirty="0"/>
          </a:p>
          <a:p>
            <a:pPr>
              <a:lnSpc>
                <a:spcPct val="150000"/>
              </a:lnSpc>
              <a:buClrTx/>
            </a:pPr>
            <a:r>
              <a:rPr lang="sr-Latn-RS" sz="2400" b="1" dirty="0">
                <a:solidFill>
                  <a:srgbClr val="C00000"/>
                </a:solidFill>
              </a:rPr>
              <a:t>SEKUNDARNI</a:t>
            </a:r>
            <a:r>
              <a:rPr lang="sr-Latn-RS" sz="2400" dirty="0"/>
              <a:t> troškovi </a:t>
            </a:r>
            <a:r>
              <a:rPr lang="sr-Latn-RS" sz="2400" b="1" i="1" dirty="0">
                <a:solidFill>
                  <a:srgbClr val="C00000"/>
                </a:solidFill>
              </a:rPr>
              <a:t>proizvodnje</a:t>
            </a:r>
          </a:p>
          <a:p>
            <a:pPr>
              <a:lnSpc>
                <a:spcPct val="150000"/>
              </a:lnSpc>
              <a:buClrTx/>
            </a:pPr>
            <a:r>
              <a:rPr lang="sr-Latn-RS" sz="2400" b="1" dirty="0">
                <a:solidFill>
                  <a:srgbClr val="C00000"/>
                </a:solidFill>
              </a:rPr>
              <a:t>SEKUNDARNI</a:t>
            </a:r>
            <a:r>
              <a:rPr lang="sr-Latn-RS" sz="2400" dirty="0"/>
              <a:t> troškovi </a:t>
            </a:r>
            <a:r>
              <a:rPr lang="sr-Latn-RS" sz="2400" b="1" i="1" dirty="0">
                <a:solidFill>
                  <a:srgbClr val="C00000"/>
                </a:solidFill>
              </a:rPr>
              <a:t>emitovanja</a:t>
            </a:r>
          </a:p>
          <a:p>
            <a:pPr>
              <a:lnSpc>
                <a:spcPct val="150000"/>
              </a:lnSpc>
              <a:buClrTx/>
            </a:pPr>
            <a:endParaRPr lang="sr-Latn-RS" sz="2400" b="1" dirty="0"/>
          </a:p>
          <a:p>
            <a:pPr>
              <a:lnSpc>
                <a:spcPct val="150000"/>
              </a:lnSpc>
              <a:buClrTx/>
            </a:pPr>
            <a:r>
              <a:rPr lang="sr-Latn-RS" sz="2400" b="1" dirty="0">
                <a:solidFill>
                  <a:srgbClr val="0070C0"/>
                </a:solidFill>
              </a:rPr>
              <a:t>OSTALI troškovi </a:t>
            </a:r>
            <a:r>
              <a:rPr lang="sr-Latn-RS" sz="2400" dirty="0"/>
              <a:t>rada TV</a:t>
            </a:r>
          </a:p>
          <a:p>
            <a:pPr>
              <a:lnSpc>
                <a:spcPct val="150000"/>
              </a:lnSpc>
            </a:pPr>
            <a:endParaRPr lang="sr-Latn-RS" sz="2400" b="1" dirty="0"/>
          </a:p>
          <a:p>
            <a:endParaRPr lang="sr-Latn-RS" sz="2400" dirty="0"/>
          </a:p>
          <a:p>
            <a:pPr marL="118872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245800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4600" y="1600201"/>
            <a:ext cx="7284532" cy="5105399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Tabela troškova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68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4600" y="1600201"/>
            <a:ext cx="7119132" cy="5050325"/>
          </a:xfr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2296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Tabela troškova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082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1" y="1905001"/>
            <a:ext cx="7027335" cy="3968751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Tabela troškova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215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4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BUDŽETIRANJE</a:t>
            </a:r>
            <a:endParaRPr lang="en-US" sz="4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3012" y="1573212"/>
            <a:ext cx="4827588" cy="4827588"/>
          </a:xfrm>
        </p:spPr>
      </p:pic>
    </p:spTree>
    <p:extLst>
      <p:ext uri="{BB962C8B-B14F-4D97-AF65-F5344CB8AC3E}">
        <p14:creationId xmlns:p14="http://schemas.microsoft.com/office/powerpoint/2010/main" val="3373648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Registrovanje troškova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sr-Latn-RS" sz="2400" dirty="0"/>
              <a:t>Ulazni podaci – karton emisije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2800" y="155448"/>
            <a:ext cx="4724400" cy="6678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23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Registrovanje troškova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659" b="58973"/>
          <a:stretch/>
        </p:blipFill>
        <p:spPr>
          <a:xfrm>
            <a:off x="1066800" y="1600200"/>
            <a:ext cx="100584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818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Registrovanje troškova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1027" b="7631"/>
          <a:stretch/>
        </p:blipFill>
        <p:spPr>
          <a:xfrm>
            <a:off x="2552700" y="1638300"/>
            <a:ext cx="70866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423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Model kalkulacije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590"/>
          <a:stretch/>
        </p:blipFill>
        <p:spPr>
          <a:xfrm>
            <a:off x="3352800" y="1600200"/>
            <a:ext cx="6037676" cy="5029200"/>
          </a:xfrm>
        </p:spPr>
      </p:pic>
    </p:spTree>
    <p:extLst>
      <p:ext uri="{BB962C8B-B14F-4D97-AF65-F5344CB8AC3E}">
        <p14:creationId xmlns:p14="http://schemas.microsoft.com/office/powerpoint/2010/main" val="320156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Model kalkulacije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137" b="57896"/>
          <a:stretch/>
        </p:blipFill>
        <p:spPr>
          <a:xfrm>
            <a:off x="531865" y="2514600"/>
            <a:ext cx="11320643" cy="3429000"/>
          </a:xfrm>
        </p:spPr>
      </p:pic>
    </p:spTree>
    <p:extLst>
      <p:ext uri="{BB962C8B-B14F-4D97-AF65-F5344CB8AC3E}">
        <p14:creationId xmlns:p14="http://schemas.microsoft.com/office/powerpoint/2010/main" val="650049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115"/>
          <a:stretch/>
        </p:blipFill>
        <p:spPr>
          <a:xfrm>
            <a:off x="1466572" y="1524000"/>
            <a:ext cx="9258855" cy="521970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0"/>
            <a:ext cx="9906000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7474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Model </a:t>
            </a:r>
            <a:r>
              <a:rPr lang="sr-Latn-RS" sz="36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kalkulacije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1762"/>
          <a:stretch/>
        </p:blipFill>
        <p:spPr>
          <a:xfrm>
            <a:off x="3110577" y="1534167"/>
            <a:ext cx="6185823" cy="5247633"/>
          </a:xfrm>
        </p:spPr>
      </p:pic>
    </p:spTree>
    <p:extLst>
      <p:ext uri="{BB962C8B-B14F-4D97-AF65-F5344CB8AC3E}">
        <p14:creationId xmlns:p14="http://schemas.microsoft.com/office/powerpoint/2010/main" val="100054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990</TotalTime>
  <Words>164</Words>
  <Application>Microsoft Office PowerPoint</Application>
  <PresentationFormat>Widescreen</PresentationFormat>
  <Paragraphs>69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KALKULACIJA TROŠKOVA  PROIZVODNJE I EMITOVANJA  TV EMISIJE / TV PROGRAMA</vt:lpstr>
      <vt:lpstr>Registrovanje troškova</vt:lpstr>
      <vt:lpstr>Registrovanje troškova</vt:lpstr>
      <vt:lpstr>Registrovanje troškova</vt:lpstr>
      <vt:lpstr>Registrovanje troškova</vt:lpstr>
      <vt:lpstr>Model kalkulacije</vt:lpstr>
      <vt:lpstr>Model kalkulacije</vt:lpstr>
      <vt:lpstr>PowerPoint Presentation</vt:lpstr>
      <vt:lpstr>Model kalkulacije</vt:lpstr>
      <vt:lpstr>Model kalkulacije</vt:lpstr>
      <vt:lpstr>Model kalkulacije</vt:lpstr>
      <vt:lpstr>Svi troškovi proizvodnje</vt:lpstr>
      <vt:lpstr>Troškovi emitovanja</vt:lpstr>
      <vt:lpstr>Cena premijere</vt:lpstr>
      <vt:lpstr>Cena reprize</vt:lpstr>
      <vt:lpstr>Model tabele troškova</vt:lpstr>
      <vt:lpstr>Tabela troškova</vt:lpstr>
      <vt:lpstr>Tabela troškova</vt:lpstr>
      <vt:lpstr>Tabela troškova</vt:lpstr>
      <vt:lpstr>Tabela troškova</vt:lpstr>
      <vt:lpstr>Tabela troškova</vt:lpstr>
      <vt:lpstr>Tabela troškova</vt:lpstr>
      <vt:lpstr>BUDŽETIRANJE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272</cp:revision>
  <dcterms:created xsi:type="dcterms:W3CDTF">2006-08-16T00:00:00Z</dcterms:created>
  <dcterms:modified xsi:type="dcterms:W3CDTF">2024-08-05T16:04:01Z</dcterms:modified>
</cp:coreProperties>
</file>