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21"/>
  </p:notesMasterIdLst>
  <p:sldIdLst>
    <p:sldId id="306" r:id="rId3"/>
    <p:sldId id="262" r:id="rId4"/>
    <p:sldId id="297" r:id="rId5"/>
    <p:sldId id="298" r:id="rId6"/>
    <p:sldId id="296" r:id="rId7"/>
    <p:sldId id="300" r:id="rId8"/>
    <p:sldId id="258" r:id="rId9"/>
    <p:sldId id="313" r:id="rId10"/>
    <p:sldId id="319" r:id="rId11"/>
    <p:sldId id="302" r:id="rId12"/>
    <p:sldId id="314" r:id="rId13"/>
    <p:sldId id="320" r:id="rId14"/>
    <p:sldId id="303" r:id="rId15"/>
    <p:sldId id="304" r:id="rId16"/>
    <p:sldId id="315" r:id="rId17"/>
    <p:sldId id="318" r:id="rId18"/>
    <p:sldId id="305" r:id="rId19"/>
    <p:sldId id="31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31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83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23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33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20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0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750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32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21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06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05-Aug-24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4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5552183"/>
            <a:ext cx="891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TEHNOLOŠKI PROCES </a:t>
            </a:r>
          </a:p>
          <a:p>
            <a:pPr algn="ctr"/>
            <a:r>
              <a:rPr lang="sr-Latn-RS" sz="2800" b="1" dirty="0"/>
              <a:t>PROIZVODNJE I EMITOVANJA VESTI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932" y="152400"/>
            <a:ext cx="8576735" cy="48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1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2" y="76200"/>
            <a:ext cx="10134598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Odlazak na snimanje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40233" y="4051846"/>
            <a:ext cx="135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NOVINAR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3337" y="4673979"/>
            <a:ext cx="3459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dogovor o snimanju događaja</a:t>
            </a:r>
            <a:endParaRPr lang="en-US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59873" y="4004516"/>
            <a:ext cx="167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PRODUCENT</a:t>
            </a:r>
            <a:endParaRPr lang="en-US" sz="4400" b="1" dirty="0"/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3923619" y="4617541"/>
            <a:ext cx="4534581" cy="3065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373290" y="2743200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542656" y="3955822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</a:t>
            </a:r>
            <a:endParaRPr lang="en-US" sz="8000" dirty="0"/>
          </a:p>
        </p:txBody>
      </p:sp>
      <p:cxnSp>
        <p:nvCxnSpPr>
          <p:cNvPr id="27" name="Straight Connector 26"/>
          <p:cNvCxnSpPr>
            <a:cxnSpLocks/>
          </p:cNvCxnSpPr>
          <p:nvPr/>
        </p:nvCxnSpPr>
        <p:spPr>
          <a:xfrm flipH="1">
            <a:off x="2971800" y="2189202"/>
            <a:ext cx="24926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971800" y="2189203"/>
            <a:ext cx="0" cy="195950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20151" y="1515907"/>
            <a:ext cx="2653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PLAN ENG SNIMANJA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5415696" y="1635204"/>
            <a:ext cx="121058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>
                <a:solidFill>
                  <a:srgbClr val="000000"/>
                </a:solidFill>
                <a:latin typeface="Webdings"/>
              </a:rPr>
              <a:t></a:t>
            </a:r>
          </a:p>
        </p:txBody>
      </p:sp>
      <p:sp>
        <p:nvSpPr>
          <p:cNvPr id="8" name="Rectangle 7"/>
          <p:cNvSpPr/>
          <p:nvPr/>
        </p:nvSpPr>
        <p:spPr>
          <a:xfrm>
            <a:off x="2713030" y="3757940"/>
            <a:ext cx="121058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Webdings"/>
              </a:rPr>
              <a:t>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239391" y="5262177"/>
            <a:ext cx="8819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solidFill>
                  <a:srgbClr val="000000"/>
                </a:solidFill>
                <a:latin typeface="Wingdings 2"/>
              </a:rPr>
              <a:t>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57600" y="5178893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ebdings"/>
              </a:rPr>
              <a:t></a:t>
            </a:r>
            <a:endParaRPr lang="en-US" sz="8000" dirty="0"/>
          </a:p>
        </p:txBody>
      </p:sp>
      <p:sp>
        <p:nvSpPr>
          <p:cNvPr id="12" name="Rectangle 11"/>
          <p:cNvSpPr/>
          <p:nvPr/>
        </p:nvSpPr>
        <p:spPr>
          <a:xfrm>
            <a:off x="4885412" y="5166956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ebdings"/>
              </a:rPr>
              <a:t></a:t>
            </a:r>
            <a:endParaRPr lang="en-US" sz="8000" dirty="0"/>
          </a:p>
        </p:txBody>
      </p:sp>
      <p:sp>
        <p:nvSpPr>
          <p:cNvPr id="13" name="Rectangle 12"/>
          <p:cNvSpPr/>
          <p:nvPr/>
        </p:nvSpPr>
        <p:spPr>
          <a:xfrm>
            <a:off x="6104612" y="5167464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ebdings"/>
              </a:rPr>
              <a:t></a:t>
            </a:r>
            <a:endParaRPr lang="en-US" sz="8000" dirty="0"/>
          </a:p>
        </p:txBody>
      </p:sp>
      <p:sp>
        <p:nvSpPr>
          <p:cNvPr id="14" name="Rectangle 13"/>
          <p:cNvSpPr/>
          <p:nvPr/>
        </p:nvSpPr>
        <p:spPr>
          <a:xfrm>
            <a:off x="7323812" y="5153561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ebdings"/>
              </a:rPr>
              <a:t></a:t>
            </a:r>
            <a:endParaRPr lang="en-US" sz="8000" dirty="0"/>
          </a:p>
        </p:txBody>
      </p:sp>
      <p:cxnSp>
        <p:nvCxnSpPr>
          <p:cNvPr id="44" name="Straight Connector 43"/>
          <p:cNvCxnSpPr>
            <a:cxnSpLocks/>
          </p:cNvCxnSpPr>
          <p:nvPr/>
        </p:nvCxnSpPr>
        <p:spPr>
          <a:xfrm flipH="1">
            <a:off x="6575146" y="2189202"/>
            <a:ext cx="24926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067800" y="2189203"/>
            <a:ext cx="0" cy="19380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333500" y="4347121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ENG EKIPA</a:t>
            </a:r>
            <a:endParaRPr lang="en-US" sz="32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2971800" y="4969229"/>
            <a:ext cx="0" cy="826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2971800" y="5791200"/>
            <a:ext cx="74048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</p:cNvCxnSpPr>
          <p:nvPr/>
        </p:nvCxnSpPr>
        <p:spPr>
          <a:xfrm flipH="1">
            <a:off x="8458200" y="5791200"/>
            <a:ext cx="1676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466344" y="6438842"/>
            <a:ext cx="154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DOGAĐAJ</a:t>
            </a:r>
            <a:endParaRPr lang="en-US" sz="3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0364023" y="5881302"/>
            <a:ext cx="1514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zaduživanje </a:t>
            </a:r>
          </a:p>
          <a:p>
            <a:r>
              <a:rPr lang="sr-Latn-RS" b="1" dirty="0"/>
              <a:t>trake/kartice</a:t>
            </a:r>
            <a:endParaRPr lang="en-US" sz="4000" b="1" dirty="0"/>
          </a:p>
        </p:txBody>
      </p:sp>
      <p:sp>
        <p:nvSpPr>
          <p:cNvPr id="69" name="Rectangle 68"/>
          <p:cNvSpPr/>
          <p:nvPr/>
        </p:nvSpPr>
        <p:spPr>
          <a:xfrm>
            <a:off x="10972800" y="5254287"/>
            <a:ext cx="7344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000000"/>
                </a:solidFill>
                <a:latin typeface="Wingdings"/>
              </a:rPr>
              <a:t>&lt;</a:t>
            </a:r>
            <a:endParaRPr lang="en-US" sz="4800" dirty="0"/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6020990" y="2761487"/>
            <a:ext cx="1" cy="2103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  <a:stCxn id="8" idx="3"/>
          </p:cNvCxnSpPr>
          <p:nvPr/>
        </p:nvCxnSpPr>
        <p:spPr>
          <a:xfrm flipV="1">
            <a:off x="3923619" y="3593901"/>
            <a:ext cx="1421296" cy="825759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6771582" y="3548627"/>
            <a:ext cx="1686618" cy="794714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23E7CD-4196-FF81-8CF3-543DB31E001D}"/>
              </a:ext>
            </a:extLst>
          </p:cNvPr>
          <p:cNvCxnSpPr>
            <a:cxnSpLocks/>
          </p:cNvCxnSpPr>
          <p:nvPr/>
        </p:nvCxnSpPr>
        <p:spPr>
          <a:xfrm flipV="1">
            <a:off x="11019611" y="4617541"/>
            <a:ext cx="0" cy="644636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975BDB1-CB88-673E-9DAA-8CBEFFB777CC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9592944" y="4617542"/>
            <a:ext cx="142666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46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3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3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3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5" grpId="0"/>
      <p:bldP spid="57" grpId="0"/>
      <p:bldP spid="21" grpId="0"/>
      <p:bldP spid="32" grpId="0"/>
      <p:bldP spid="2" grpId="0"/>
      <p:bldP spid="8" grpId="0"/>
      <p:bldP spid="10" grpId="0"/>
      <p:bldP spid="11" grpId="0"/>
      <p:bldP spid="12" grpId="0"/>
      <p:bldP spid="13" grpId="0"/>
      <p:bldP spid="14" grpId="0"/>
      <p:bldP spid="54" grpId="0"/>
      <p:bldP spid="64" grpId="0"/>
      <p:bldP spid="65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55E66A-5A71-085D-AF8C-618B0D8CF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152399"/>
            <a:ext cx="9346212" cy="661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29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55E66A-5A71-085D-AF8C-618B0D8CF6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23" t="2939" r="7830" b="80410"/>
          <a:stretch/>
        </p:blipFill>
        <p:spPr>
          <a:xfrm>
            <a:off x="80687" y="1981200"/>
            <a:ext cx="12030626" cy="1676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01AEDB-D069-02A9-5631-04D64904B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67" y="4114800"/>
            <a:ext cx="11997968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7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Povratak sa snimanja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1615" y="4150295"/>
            <a:ext cx="135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NOVINAR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25761" y="6095999"/>
            <a:ext cx="2150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lektorisanje teksta</a:t>
            </a:r>
            <a:endParaRPr lang="en-US" sz="4000" b="1" dirty="0"/>
          </a:p>
        </p:txBody>
      </p:sp>
      <p:sp>
        <p:nvSpPr>
          <p:cNvPr id="57" name="Rectangle 56"/>
          <p:cNvSpPr/>
          <p:nvPr/>
        </p:nvSpPr>
        <p:spPr>
          <a:xfrm>
            <a:off x="8915400" y="3400961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95800" y="3276600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</a:t>
            </a:r>
            <a:endParaRPr lang="en-US" sz="8000" dirty="0"/>
          </a:p>
        </p:txBody>
      </p:sp>
      <p:sp>
        <p:nvSpPr>
          <p:cNvPr id="32" name="TextBox 31"/>
          <p:cNvSpPr txBox="1"/>
          <p:nvPr/>
        </p:nvSpPr>
        <p:spPr>
          <a:xfrm>
            <a:off x="359397" y="4546357"/>
            <a:ext cx="1437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DOGAĐAJ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381000" y="3048000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solidFill>
                  <a:srgbClr val="000000"/>
                </a:solidFill>
                <a:latin typeface="Webdings"/>
              </a:rPr>
              <a:t></a:t>
            </a:r>
            <a:endParaRPr lang="en-US" sz="9600" dirty="0"/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1981200" y="3926838"/>
            <a:ext cx="2035454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cxnSpLocks/>
          </p:cNvCxnSpPr>
          <p:nvPr/>
        </p:nvCxnSpPr>
        <p:spPr>
          <a:xfrm>
            <a:off x="9448800" y="4795699"/>
            <a:ext cx="0" cy="3859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5029200" y="3048000"/>
            <a:ext cx="0" cy="381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577076" y="2426970"/>
            <a:ext cx="740486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625001" y="3523084"/>
            <a:ext cx="3532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Info o događaju i kako ga obraditi</a:t>
            </a:r>
            <a:endParaRPr lang="en-US" sz="4000" b="1" dirty="0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867400" y="3962400"/>
            <a:ext cx="2640532" cy="0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419600" y="1724561"/>
            <a:ext cx="11480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Wingdings"/>
              </a:rPr>
              <a:t></a:t>
            </a:r>
          </a:p>
        </p:txBody>
      </p:sp>
      <p:sp>
        <p:nvSpPr>
          <p:cNvPr id="5" name="Rectangle 4"/>
          <p:cNvSpPr/>
          <p:nvPr/>
        </p:nvSpPr>
        <p:spPr>
          <a:xfrm>
            <a:off x="6299707" y="1822117"/>
            <a:ext cx="10086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>
                <a:solidFill>
                  <a:srgbClr val="000000"/>
                </a:solidFill>
                <a:latin typeface="Wingdings 2"/>
              </a:rPr>
              <a:t>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14630" y="5105348"/>
            <a:ext cx="87075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Wingdings"/>
              </a:rPr>
              <a:t>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172200" y="1688068"/>
            <a:ext cx="251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priprema teksta za OFF</a:t>
            </a:r>
            <a:endParaRPr lang="en-US" sz="4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016654" y="1676400"/>
            <a:ext cx="201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pregled materijala</a:t>
            </a:r>
            <a:endParaRPr lang="en-US" sz="4000" b="1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9677400" y="4746411"/>
            <a:ext cx="1" cy="3589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29200" y="4666566"/>
            <a:ext cx="6674" cy="667434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9622783" y="2990155"/>
            <a:ext cx="2458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000" b="1" dirty="0"/>
              <a:t>DEŽURNI UREDNIK/</a:t>
            </a:r>
          </a:p>
          <a:p>
            <a:pPr algn="ctr"/>
            <a:r>
              <a:rPr lang="sr-Latn-RS" sz="2000" b="1" dirty="0"/>
              <a:t>NEWS PRODUCER</a:t>
            </a:r>
            <a:endParaRPr lang="en-US" sz="4400" b="1" dirty="0"/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 flipH="1" flipV="1">
            <a:off x="8458200" y="5714999"/>
            <a:ext cx="60960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V="1">
            <a:off x="8458200" y="4114800"/>
            <a:ext cx="0" cy="16001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H="1">
            <a:off x="5867400" y="4114800"/>
            <a:ext cx="2590800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191000" y="5486400"/>
            <a:ext cx="1676400" cy="53340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MONTAŽA</a:t>
            </a:r>
            <a:endParaRPr lang="en-US" sz="2000" b="1" dirty="0"/>
          </a:p>
        </p:txBody>
      </p:sp>
      <p:cxnSp>
        <p:nvCxnSpPr>
          <p:cNvPr id="33" name="Straight Connector 32"/>
          <p:cNvCxnSpPr>
            <a:cxnSpLocks/>
          </p:cNvCxnSpPr>
          <p:nvPr/>
        </p:nvCxnSpPr>
        <p:spPr>
          <a:xfrm flipV="1">
            <a:off x="7391400" y="2362200"/>
            <a:ext cx="2209799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/>
          </p:cNvCxnSpPr>
          <p:nvPr/>
        </p:nvCxnSpPr>
        <p:spPr>
          <a:xfrm>
            <a:off x="9601200" y="2362200"/>
            <a:ext cx="0" cy="10668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057400" y="1601450"/>
            <a:ext cx="109998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>
                <a:solidFill>
                  <a:srgbClr val="000000"/>
                </a:solidFill>
                <a:latin typeface="Wingdings"/>
              </a:rPr>
              <a:t>;</a:t>
            </a:r>
            <a:endParaRPr lang="sr-Latn-CS" sz="8000" b="1" dirty="0">
              <a:solidFill>
                <a:srgbClr val="000000"/>
              </a:solidFill>
              <a:latin typeface="Wingdings"/>
            </a:endParaRPr>
          </a:p>
        </p:txBody>
      </p:sp>
      <p:cxnSp>
        <p:nvCxnSpPr>
          <p:cNvPr id="35" name="Straight Arrow Connector 34"/>
          <p:cNvCxnSpPr>
            <a:cxnSpLocks/>
          </p:cNvCxnSpPr>
          <p:nvPr/>
        </p:nvCxnSpPr>
        <p:spPr>
          <a:xfrm flipH="1">
            <a:off x="3157381" y="2438400"/>
            <a:ext cx="1316905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05000" y="2667000"/>
            <a:ext cx="1187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SERVER</a:t>
            </a:r>
            <a:endParaRPr lang="en-US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971800" y="1992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/>
              <a:t>sirov materijal</a:t>
            </a:r>
            <a:endParaRPr lang="en-US" sz="4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969438" y="2705980"/>
            <a:ext cx="2348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>
                <a:solidFill>
                  <a:srgbClr val="FF0000"/>
                </a:solidFill>
              </a:rPr>
              <a:t>ubacivanje materijala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4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ID="22" presetClass="entr" presetSubtype="4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57" grpId="0"/>
      <p:bldP spid="21" grpId="0"/>
      <p:bldP spid="32" grpId="0"/>
      <p:bldP spid="14" grpId="0"/>
      <p:bldP spid="65" grpId="0"/>
      <p:bldP spid="4" grpId="0"/>
      <p:bldP spid="5" grpId="0"/>
      <p:bldP spid="16" grpId="0"/>
      <p:bldP spid="40" grpId="0"/>
      <p:bldP spid="41" grpId="0"/>
      <p:bldP spid="56" grpId="0"/>
      <p:bldP spid="29" grpId="0" animBg="1"/>
      <p:bldP spid="30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Montaža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2815" y="1789740"/>
            <a:ext cx="135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NOVINAR </a:t>
            </a:r>
            <a:endParaRPr lang="en-US" sz="2000" b="1" dirty="0"/>
          </a:p>
        </p:txBody>
      </p:sp>
      <p:sp>
        <p:nvSpPr>
          <p:cNvPr id="57" name="Rectangle 56"/>
          <p:cNvSpPr/>
          <p:nvPr/>
        </p:nvSpPr>
        <p:spPr>
          <a:xfrm>
            <a:off x="1714500" y="4198691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37056" y="2014729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</a:t>
            </a:r>
            <a:endParaRPr lang="en-US" sz="8000" dirty="0"/>
          </a:p>
        </p:txBody>
      </p:sp>
      <p:sp>
        <p:nvSpPr>
          <p:cNvPr id="64" name="TextBox 63"/>
          <p:cNvSpPr txBox="1"/>
          <p:nvPr/>
        </p:nvSpPr>
        <p:spPr>
          <a:xfrm>
            <a:off x="4281296" y="1848219"/>
            <a:ext cx="2538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OFF LINE MONTAŽA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4873929" y="1985678"/>
            <a:ext cx="11480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Wingdings"/>
              </a:rPr>
              <a:t>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327768" y="5441836"/>
            <a:ext cx="2373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000" b="1" dirty="0"/>
              <a:t>REALIZATOR VESTI</a:t>
            </a:r>
            <a:endParaRPr lang="en-US" sz="4400" b="1" dirty="0"/>
          </a:p>
        </p:txBody>
      </p:sp>
      <p:sp>
        <p:nvSpPr>
          <p:cNvPr id="7" name="Rectangle 6"/>
          <p:cNvSpPr/>
          <p:nvPr/>
        </p:nvSpPr>
        <p:spPr>
          <a:xfrm>
            <a:off x="5012593" y="3310568"/>
            <a:ext cx="11480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</a:t>
            </a:r>
            <a:endParaRPr lang="en-US" sz="8000" dirty="0"/>
          </a:p>
        </p:txBody>
      </p:sp>
      <p:sp>
        <p:nvSpPr>
          <p:cNvPr id="37" name="Rectangle 36"/>
          <p:cNvSpPr/>
          <p:nvPr/>
        </p:nvSpPr>
        <p:spPr>
          <a:xfrm>
            <a:off x="7067480" y="2164140"/>
            <a:ext cx="12827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>
                <a:solidFill>
                  <a:srgbClr val="000000"/>
                </a:solidFill>
                <a:latin typeface="Wingdings"/>
              </a:rPr>
              <a:t>;</a:t>
            </a:r>
            <a:endParaRPr lang="sr-Latn-CS" sz="9600" b="1" dirty="0">
              <a:solidFill>
                <a:srgbClr val="000000"/>
              </a:solidFill>
              <a:latin typeface="Wingding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43400" y="4330977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ON LINE MONTAŽA</a:t>
            </a:r>
            <a:endParaRPr lang="en-US" sz="32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71800" y="2647398"/>
            <a:ext cx="193595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6000" y="3233410"/>
            <a:ext cx="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514600" y="3204283"/>
            <a:ext cx="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2971800" y="2875998"/>
            <a:ext cx="990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962400" y="2875998"/>
            <a:ext cx="0" cy="990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62400" y="3866598"/>
            <a:ext cx="117395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71836" y="2494998"/>
            <a:ext cx="1800565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620000" y="2647398"/>
            <a:ext cx="0" cy="2286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467600" y="3491432"/>
            <a:ext cx="0" cy="3185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6096000" y="3810000"/>
            <a:ext cx="137160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8423358" y="3489175"/>
            <a:ext cx="178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agencijski servis</a:t>
            </a:r>
            <a:endParaRPr lang="en-US" sz="40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8575445" y="3144118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tekući arhiv</a:t>
            </a:r>
            <a:endParaRPr lang="en-US" sz="4000" b="1" dirty="0"/>
          </a:p>
        </p:txBody>
      </p:sp>
      <p:cxnSp>
        <p:nvCxnSpPr>
          <p:cNvPr id="81" name="Straight Arrow Connector 80"/>
          <p:cNvCxnSpPr/>
          <p:nvPr/>
        </p:nvCxnSpPr>
        <p:spPr>
          <a:xfrm flipH="1">
            <a:off x="8229600" y="2807732"/>
            <a:ext cx="2133600" cy="0"/>
          </a:xfrm>
          <a:prstGeom prst="straightConnector1">
            <a:avLst/>
          </a:prstGeom>
          <a:ln w="952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8229600" y="3156004"/>
            <a:ext cx="21336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8229600" y="3481403"/>
            <a:ext cx="213360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413543" y="243840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sirovi materijal</a:t>
            </a:r>
            <a:endParaRPr lang="en-US" sz="4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8948945" y="2815799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OFF</a:t>
            </a:r>
            <a:endParaRPr lang="en-US" sz="4000" b="1" dirty="0"/>
          </a:p>
        </p:txBody>
      </p:sp>
      <p:cxnSp>
        <p:nvCxnSpPr>
          <p:cNvPr id="90" name="Straight Connector 89"/>
          <p:cNvCxnSpPr/>
          <p:nvPr/>
        </p:nvCxnSpPr>
        <p:spPr>
          <a:xfrm flipH="1">
            <a:off x="6019800" y="2651863"/>
            <a:ext cx="1600200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772400" y="2499464"/>
            <a:ext cx="0" cy="37653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7078293" y="5013458"/>
            <a:ext cx="12827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>
                <a:solidFill>
                  <a:srgbClr val="000000"/>
                </a:solidFill>
                <a:latin typeface="Wingdings"/>
              </a:rPr>
              <a:t>;</a:t>
            </a:r>
            <a:endParaRPr lang="sr-Latn-CS" sz="9600" b="1" dirty="0">
              <a:solidFill>
                <a:srgbClr val="000000"/>
              </a:solidFill>
              <a:latin typeface="Wingding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59526" y="6330437"/>
            <a:ext cx="1339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PLAY OUT</a:t>
            </a:r>
            <a:endParaRPr lang="en-US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144057" y="2992777"/>
            <a:ext cx="1114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SERVER</a:t>
            </a:r>
            <a:endParaRPr lang="en-US" sz="3200" b="1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 flipV="1">
            <a:off x="6160664" y="4038600"/>
            <a:ext cx="178618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7946851" y="3491432"/>
            <a:ext cx="0" cy="547169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ight Arrow 98"/>
          <p:cNvSpPr/>
          <p:nvPr/>
        </p:nvSpPr>
        <p:spPr>
          <a:xfrm rot="5400000">
            <a:off x="6635043" y="4425243"/>
            <a:ext cx="2169225" cy="41029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5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57" grpId="0"/>
      <p:bldP spid="21" grpId="0"/>
      <p:bldP spid="64" grpId="0"/>
      <p:bldP spid="4" grpId="0"/>
      <p:bldP spid="56" grpId="0"/>
      <p:bldP spid="7" grpId="0"/>
      <p:bldP spid="37" grpId="0"/>
      <p:bldP spid="38" grpId="0"/>
      <p:bldP spid="78" grpId="0"/>
      <p:bldP spid="79" grpId="0"/>
      <p:bldP spid="85" grpId="0"/>
      <p:bldP spid="89" grpId="0"/>
      <p:bldP spid="100" grpId="0"/>
      <p:bldP spid="101" grpId="0"/>
      <p:bldP spid="39" grpId="0"/>
      <p:bldP spid="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33400" y="155448"/>
            <a:ext cx="9677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94406"/>
            <a:ext cx="9601200" cy="668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1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serveri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29" y="1537414"/>
            <a:ext cx="6058153" cy="2805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189" y="3581400"/>
            <a:ext cx="5737412" cy="312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0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Obrada teksta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6900" y="3308964"/>
            <a:ext cx="135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NOVINAR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53306" y="149124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lektorisanje </a:t>
            </a:r>
          </a:p>
          <a:p>
            <a:pPr algn="ctr"/>
            <a:r>
              <a:rPr lang="sr-Latn-RS" b="1" dirty="0"/>
              <a:t>teksta</a:t>
            </a:r>
            <a:endParaRPr lang="en-US" sz="4000" b="1" dirty="0"/>
          </a:p>
        </p:txBody>
      </p:sp>
      <p:sp>
        <p:nvSpPr>
          <p:cNvPr id="57" name="Rectangle 56"/>
          <p:cNvSpPr/>
          <p:nvPr/>
        </p:nvSpPr>
        <p:spPr>
          <a:xfrm>
            <a:off x="6705600" y="3023216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90266" y="3326939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</a:t>
            </a:r>
            <a:endParaRPr lang="en-US" sz="8000" dirty="0"/>
          </a:p>
        </p:txBody>
      </p:sp>
      <p:sp>
        <p:nvSpPr>
          <p:cNvPr id="65" name="TextBox 64"/>
          <p:cNvSpPr txBox="1"/>
          <p:nvPr/>
        </p:nvSpPr>
        <p:spPr>
          <a:xfrm>
            <a:off x="9753103" y="1695912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tekst za prezentera</a:t>
            </a:r>
            <a:endParaRPr lang="en-US" sz="4000" b="1" dirty="0"/>
          </a:p>
        </p:txBody>
      </p:sp>
      <p:sp>
        <p:nvSpPr>
          <p:cNvPr id="4" name="Rectangle 3"/>
          <p:cNvSpPr/>
          <p:nvPr/>
        </p:nvSpPr>
        <p:spPr>
          <a:xfrm>
            <a:off x="2712157" y="3220899"/>
            <a:ext cx="11480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Wingdings"/>
              </a:rPr>
              <a:t></a:t>
            </a:r>
          </a:p>
        </p:txBody>
      </p:sp>
      <p:sp>
        <p:nvSpPr>
          <p:cNvPr id="5" name="Rectangle 4"/>
          <p:cNvSpPr/>
          <p:nvPr/>
        </p:nvSpPr>
        <p:spPr>
          <a:xfrm>
            <a:off x="10287001" y="1924099"/>
            <a:ext cx="9396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Wingdings 2"/>
              </a:rPr>
              <a:t>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31166" y="1897333"/>
            <a:ext cx="9396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Wingdings"/>
              </a:rPr>
              <a:t>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3088" y="4420940"/>
            <a:ext cx="1699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b="1" dirty="0"/>
              <a:t>izbor i obrada</a:t>
            </a:r>
          </a:p>
          <a:p>
            <a:pPr algn="ctr"/>
            <a:r>
              <a:rPr lang="sr-Latn-RS" b="1" dirty="0"/>
              <a:t> teksta</a:t>
            </a:r>
            <a:endParaRPr lang="en-US" sz="4000" b="1" dirty="0"/>
          </a:p>
        </p:txBody>
      </p:sp>
      <p:sp>
        <p:nvSpPr>
          <p:cNvPr id="33" name="Rectangle 32"/>
          <p:cNvSpPr/>
          <p:nvPr/>
        </p:nvSpPr>
        <p:spPr>
          <a:xfrm>
            <a:off x="8605032" y="3249217"/>
            <a:ext cx="11480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Wingdings"/>
              </a:rPr>
              <a:t>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76800" y="4928426"/>
            <a:ext cx="9396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Wingdings"/>
              </a:rPr>
              <a:t>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3200" y="4903520"/>
            <a:ext cx="1148068" cy="172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38" y="1905001"/>
            <a:ext cx="1316578" cy="120083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63" y="4638439"/>
            <a:ext cx="1001688" cy="100168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98" y="3406394"/>
            <a:ext cx="1326619" cy="969451"/>
          </a:xfrm>
          <a:prstGeom prst="rect">
            <a:avLst/>
          </a:prstGeom>
        </p:spPr>
      </p:pic>
      <p:cxnSp>
        <p:nvCxnSpPr>
          <p:cNvPr id="8" name="Straight Connector 7"/>
          <p:cNvCxnSpPr>
            <a:cxnSpLocks/>
          </p:cNvCxnSpPr>
          <p:nvPr/>
        </p:nvCxnSpPr>
        <p:spPr>
          <a:xfrm>
            <a:off x="2209800" y="2120444"/>
            <a:ext cx="0" cy="33650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2209800" y="3882619"/>
            <a:ext cx="45991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  <a:stCxn id="4" idx="3"/>
          </p:cNvCxnSpPr>
          <p:nvPr/>
        </p:nvCxnSpPr>
        <p:spPr>
          <a:xfrm>
            <a:off x="3860228" y="3882619"/>
            <a:ext cx="761999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978970" y="3810000"/>
            <a:ext cx="57423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153400" y="3882619"/>
            <a:ext cx="57423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5410200" y="4591110"/>
            <a:ext cx="0" cy="38820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5181600" y="3048000"/>
            <a:ext cx="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5410200" y="3048000"/>
            <a:ext cx="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181600" y="4572656"/>
            <a:ext cx="0" cy="38820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5943600" y="3962400"/>
            <a:ext cx="574230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152363" y="4267200"/>
            <a:ext cx="2458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000" b="1" dirty="0"/>
              <a:t>DEŽURNI UREDNIK/</a:t>
            </a:r>
          </a:p>
          <a:p>
            <a:pPr algn="ctr"/>
            <a:r>
              <a:rPr lang="sr-Latn-RS" sz="2000" b="1" dirty="0"/>
              <a:t>NEWS PRODUCER</a:t>
            </a:r>
            <a:endParaRPr lang="en-US" sz="4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4648200" y="5957991"/>
            <a:ext cx="1305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b="1" dirty="0"/>
              <a:t>prevođenje</a:t>
            </a:r>
          </a:p>
          <a:p>
            <a:pPr algn="ctr"/>
            <a:r>
              <a:rPr lang="sr-Latn-RS" b="1" dirty="0"/>
              <a:t>teksta</a:t>
            </a:r>
            <a:endParaRPr lang="en-US" sz="4000" b="1" dirty="0"/>
          </a:p>
        </p:txBody>
      </p:sp>
      <p:sp>
        <p:nvSpPr>
          <p:cNvPr id="27" name="Rectangle 26"/>
          <p:cNvSpPr/>
          <p:nvPr/>
        </p:nvSpPr>
        <p:spPr>
          <a:xfrm>
            <a:off x="10453669" y="3321940"/>
            <a:ext cx="7761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Wingdings"/>
              </a:rPr>
              <a:t>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413232" y="3149359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hedovi</a:t>
            </a:r>
            <a:endParaRPr lang="en-US" sz="40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0320516" y="451646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auto skript</a:t>
            </a:r>
            <a:endParaRPr lang="en-US" sz="4000" b="1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9677400" y="3882620"/>
            <a:ext cx="387114" cy="358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>
            <a:off x="9220201" y="4492022"/>
            <a:ext cx="0" cy="114319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V="1">
            <a:off x="9220200" y="5635219"/>
            <a:ext cx="838200" cy="358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>
            <a:off x="9144000" y="2514602"/>
            <a:ext cx="1" cy="7634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cxnSpLocks/>
          </p:cNvCxnSpPr>
          <p:nvPr/>
        </p:nvCxnSpPr>
        <p:spPr>
          <a:xfrm flipV="1">
            <a:off x="9166978" y="2514602"/>
            <a:ext cx="973736" cy="233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14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2" presetClass="entr" presetSubtype="2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22" presetClass="entr" presetSubtype="1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500"/>
                            </p:stCondLst>
                            <p:childTnLst>
                              <p:par>
                                <p:cTn id="120" presetID="22" presetClass="entr" presetSubtype="1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500"/>
                            </p:stCondLst>
                            <p:childTnLst>
                              <p:par>
                                <p:cTn id="17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57" grpId="0"/>
      <p:bldP spid="21" grpId="0"/>
      <p:bldP spid="65" grpId="0"/>
      <p:bldP spid="4" grpId="0"/>
      <p:bldP spid="5" grpId="0"/>
      <p:bldP spid="16" grpId="0"/>
      <p:bldP spid="41" grpId="0"/>
      <p:bldP spid="33" grpId="0"/>
      <p:bldP spid="35" grpId="0"/>
      <p:bldP spid="63" grpId="0"/>
      <p:bldP spid="66" grpId="0"/>
      <p:bldP spid="27" grpId="0"/>
      <p:bldP spid="67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Prompter („idiot“)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10425"/>
            <a:ext cx="4416448" cy="66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1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358" y="1524000"/>
            <a:ext cx="7901284" cy="5308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DESK – Fox News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2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DESK – CNN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676" y="1545821"/>
            <a:ext cx="9304648" cy="523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69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DESK + TV STUDIO – Al jazeera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852" y="1524000"/>
            <a:ext cx="1021629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1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857375"/>
            <a:ext cx="2625410" cy="19185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317" y="1774901"/>
            <a:ext cx="4126395" cy="20486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1775193"/>
            <a:ext cx="2286000" cy="20850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4173" y="4162565"/>
            <a:ext cx="3766682" cy="21187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11" y="4316016"/>
            <a:ext cx="3126787" cy="17570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7903" y="4306491"/>
            <a:ext cx="1793997" cy="1793997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Agencijski servis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45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sz="2800" dirty="0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Agencijski servis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04186" y="4648200"/>
            <a:ext cx="1596614" cy="3820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 EXTERNAL</a:t>
            </a:r>
            <a:endParaRPr lang="en-US" sz="3600" b="1" dirty="0"/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419600" y="2743200"/>
            <a:ext cx="6477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V="1">
            <a:off x="8427995" y="3810000"/>
            <a:ext cx="0" cy="604237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cxnSpLocks/>
            <a:endCxn id="35" idx="0"/>
          </p:cNvCxnSpPr>
          <p:nvPr/>
        </p:nvCxnSpPr>
        <p:spPr>
          <a:xfrm>
            <a:off x="5602493" y="3388114"/>
            <a:ext cx="0" cy="126008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8534400" y="3181197"/>
            <a:ext cx="914399" cy="395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FOTO</a:t>
            </a:r>
            <a:endParaRPr lang="en-US" b="1" dirty="0"/>
          </a:p>
        </p:txBody>
      </p:sp>
      <p:cxnSp>
        <p:nvCxnSpPr>
          <p:cNvPr id="66" name="Straight Connector 65"/>
          <p:cNvCxnSpPr>
            <a:cxnSpLocks/>
          </p:cNvCxnSpPr>
          <p:nvPr/>
        </p:nvCxnSpPr>
        <p:spPr>
          <a:xfrm flipV="1">
            <a:off x="8970169" y="2743200"/>
            <a:ext cx="0" cy="434764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 flipV="1">
            <a:off x="7847722" y="2743200"/>
            <a:ext cx="0" cy="448692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V="1">
            <a:off x="6720766" y="2743200"/>
            <a:ext cx="0" cy="448692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88" y="4404633"/>
            <a:ext cx="3747881" cy="2263097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596172"/>
            <a:ext cx="1768228" cy="99462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861" y="1541702"/>
            <a:ext cx="1049098" cy="10490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7205" y="1564878"/>
            <a:ext cx="2066395" cy="102592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564878"/>
            <a:ext cx="1124806" cy="102592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19" name="Straight Connector 118"/>
          <p:cNvCxnSpPr>
            <a:cxnSpLocks/>
          </p:cNvCxnSpPr>
          <p:nvPr/>
        </p:nvCxnSpPr>
        <p:spPr>
          <a:xfrm flipH="1" flipV="1">
            <a:off x="5625363" y="3378737"/>
            <a:ext cx="638203" cy="93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cxnSpLocks/>
          </p:cNvCxnSpPr>
          <p:nvPr/>
        </p:nvCxnSpPr>
        <p:spPr>
          <a:xfrm>
            <a:off x="7847722" y="3810000"/>
            <a:ext cx="1122447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8" name="Picture 1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330" y="2574461"/>
            <a:ext cx="2689186" cy="413035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cxnSp>
        <p:nvCxnSpPr>
          <p:cNvPr id="142" name="Straight Connector 141"/>
          <p:cNvCxnSpPr>
            <a:cxnSpLocks/>
            <a:stCxn id="35" idx="1"/>
          </p:cNvCxnSpPr>
          <p:nvPr/>
        </p:nvCxnSpPr>
        <p:spPr>
          <a:xfrm flipH="1" flipV="1">
            <a:off x="3661183" y="4833132"/>
            <a:ext cx="1143003" cy="6079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1333893" y="2095174"/>
            <a:ext cx="1789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DOPISNIŠTVA</a:t>
            </a:r>
            <a:endParaRPr lang="en-US" sz="32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10432421" y="5336126"/>
            <a:ext cx="81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DESK</a:t>
            </a:r>
            <a:endParaRPr lang="en-US" sz="3200" b="1" dirty="0"/>
          </a:p>
        </p:txBody>
      </p:sp>
      <p:cxnSp>
        <p:nvCxnSpPr>
          <p:cNvPr id="156" name="Straight Connector 155"/>
          <p:cNvCxnSpPr>
            <a:cxnSpLocks/>
            <a:stCxn id="91" idx="1"/>
          </p:cNvCxnSpPr>
          <p:nvPr/>
        </p:nvCxnSpPr>
        <p:spPr>
          <a:xfrm flipH="1">
            <a:off x="5602493" y="5536182"/>
            <a:ext cx="972495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cxnSpLocks/>
            <a:stCxn id="35" idx="2"/>
          </p:cNvCxnSpPr>
          <p:nvPr/>
        </p:nvCxnSpPr>
        <p:spPr>
          <a:xfrm>
            <a:off x="5602493" y="5030222"/>
            <a:ext cx="0" cy="5059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7BCE35D-351B-B9F5-4080-565B1379401C}"/>
              </a:ext>
            </a:extLst>
          </p:cNvPr>
          <p:cNvSpPr/>
          <p:nvPr/>
        </p:nvSpPr>
        <p:spPr>
          <a:xfrm>
            <a:off x="7391401" y="3181197"/>
            <a:ext cx="914399" cy="395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TEKST</a:t>
            </a:r>
            <a:endParaRPr lang="en-US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6DA36E-3AFE-60D0-18E3-406C05305E7D}"/>
              </a:ext>
            </a:extLst>
          </p:cNvPr>
          <p:cNvSpPr/>
          <p:nvPr/>
        </p:nvSpPr>
        <p:spPr>
          <a:xfrm>
            <a:off x="6263566" y="3190574"/>
            <a:ext cx="914399" cy="395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VTR</a:t>
            </a:r>
            <a:endParaRPr lang="en-US" b="1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D8C1FD-F474-7EFC-952E-0643C5B58AD1}"/>
              </a:ext>
            </a:extLst>
          </p:cNvPr>
          <p:cNvCxnSpPr>
            <a:stCxn id="21" idx="2"/>
          </p:cNvCxnSpPr>
          <p:nvPr/>
        </p:nvCxnSpPr>
        <p:spPr>
          <a:xfrm flipH="1">
            <a:off x="7847722" y="3576277"/>
            <a:ext cx="879" cy="2431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9B19CF0-958B-0BA1-8BD1-A7D6AE15628D}"/>
              </a:ext>
            </a:extLst>
          </p:cNvPr>
          <p:cNvCxnSpPr/>
          <p:nvPr/>
        </p:nvCxnSpPr>
        <p:spPr>
          <a:xfrm flipH="1">
            <a:off x="8998744" y="3566900"/>
            <a:ext cx="879" cy="2431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67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5" grpId="0" animBg="1"/>
      <p:bldP spid="79" grpId="0" animBg="1"/>
      <p:bldP spid="143" grpId="0"/>
      <p:bldP spid="144" grpId="0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Zakazivanje  snimanja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0133" y="1526375"/>
            <a:ext cx="1359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NOVINAR 1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97371" y="1554332"/>
            <a:ext cx="136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NOVINAR </a:t>
            </a:r>
            <a:r>
              <a:rPr lang="en-US" b="1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8147" y="1526375"/>
            <a:ext cx="1373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b="1" dirty="0"/>
              <a:t>NOVINAR </a:t>
            </a:r>
            <a:r>
              <a:rPr lang="en-US" b="1" dirty="0"/>
              <a:t>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45737" y="2839879"/>
            <a:ext cx="2648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000" b="1" dirty="0"/>
              <a:t>Zakazivanje snimanja </a:t>
            </a:r>
          </a:p>
          <a:p>
            <a:pPr algn="ctr"/>
            <a:r>
              <a:rPr lang="sr-Latn-RS" sz="2000" b="1" dirty="0"/>
              <a:t>u OPERATIVNI PLAN</a:t>
            </a:r>
            <a:endParaRPr lang="en-US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065015" y="5791200"/>
            <a:ext cx="167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PRODUCENT</a:t>
            </a:r>
            <a:endParaRPr lang="en-US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54732" y="5845314"/>
            <a:ext cx="2458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RS" sz="2000" b="1" dirty="0"/>
              <a:t>DEŽURNI UREDNIK/</a:t>
            </a:r>
          </a:p>
          <a:p>
            <a:pPr algn="ctr"/>
            <a:r>
              <a:rPr lang="sr-Latn-RS" sz="2000" b="1" dirty="0"/>
              <a:t>NEWS PRODUCER</a:t>
            </a:r>
            <a:endParaRPr lang="en-US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12940" y="4014290"/>
            <a:ext cx="2259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SEKRETAR DESKA</a:t>
            </a:r>
            <a:endParaRPr lang="en-US" sz="4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44276" y="5048069"/>
            <a:ext cx="5033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dirty="0"/>
              <a:t>dogovor o zahtevima za snimanje događaja</a:t>
            </a:r>
            <a:endParaRPr lang="en-US" sz="4400" b="1" dirty="0"/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6206669" y="2763679"/>
            <a:ext cx="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8305800" y="2958644"/>
            <a:ext cx="0" cy="3179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cxnSpLocks/>
          </p:cNvCxnSpPr>
          <p:nvPr/>
        </p:nvCxnSpPr>
        <p:spPr>
          <a:xfrm flipH="1">
            <a:off x="6858000" y="3276600"/>
            <a:ext cx="1446873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3733800" y="2793088"/>
            <a:ext cx="1393" cy="4835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>
            <a:off x="3733800" y="3276600"/>
            <a:ext cx="193571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19800" y="3733800"/>
            <a:ext cx="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320902" y="3733800"/>
            <a:ext cx="3698" cy="3047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 flipH="1">
            <a:off x="3294645" y="4486631"/>
            <a:ext cx="2147709" cy="665458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cxnSpLocks/>
            <a:stCxn id="57" idx="3"/>
          </p:cNvCxnSpPr>
          <p:nvPr/>
        </p:nvCxnSpPr>
        <p:spPr>
          <a:xfrm>
            <a:off x="6823599" y="4519881"/>
            <a:ext cx="2168001" cy="614065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3352800" y="5486400"/>
            <a:ext cx="5712215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9144003" y="4524703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latin typeface="MS Outlook"/>
              </a:rPr>
              <a:t>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528199" y="3858161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871282" y="4543961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0000"/>
                </a:solidFill>
                <a:latin typeface="MS Outlook"/>
              </a:rPr>
              <a:t>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02780" y="1681382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</a:t>
            </a:r>
            <a:endParaRPr lang="en-US" sz="8000" dirty="0"/>
          </a:p>
        </p:txBody>
      </p:sp>
      <p:sp>
        <p:nvSpPr>
          <p:cNvPr id="21" name="Rectangle 20"/>
          <p:cNvSpPr/>
          <p:nvPr/>
        </p:nvSpPr>
        <p:spPr>
          <a:xfrm>
            <a:off x="5681525" y="1693755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</a:t>
            </a:r>
            <a:endParaRPr lang="en-US" sz="8000" dirty="0"/>
          </a:p>
        </p:txBody>
      </p:sp>
      <p:sp>
        <p:nvSpPr>
          <p:cNvPr id="23" name="Rectangle 22"/>
          <p:cNvSpPr/>
          <p:nvPr/>
        </p:nvSpPr>
        <p:spPr>
          <a:xfrm>
            <a:off x="7788912" y="1724561"/>
            <a:ext cx="10502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>
                <a:solidFill>
                  <a:srgbClr val="000000"/>
                </a:solidFill>
                <a:latin typeface="Wingdings"/>
              </a:rPr>
              <a:t></a:t>
            </a:r>
            <a:endParaRPr lang="en-US" sz="8000" dirty="0"/>
          </a:p>
        </p:txBody>
      </p:sp>
      <p:sp>
        <p:nvSpPr>
          <p:cNvPr id="25" name="Rectangle 24"/>
          <p:cNvSpPr/>
          <p:nvPr/>
        </p:nvSpPr>
        <p:spPr>
          <a:xfrm>
            <a:off x="5562600" y="2667000"/>
            <a:ext cx="13468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>
                <a:solidFill>
                  <a:srgbClr val="000000"/>
                </a:solidFill>
                <a:latin typeface="Wingdings 2"/>
              </a:rPr>
              <a:t>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6175900" y="5638800"/>
            <a:ext cx="24347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175899" y="5638800"/>
            <a:ext cx="0" cy="24240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85481" y="5991255"/>
            <a:ext cx="2083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400" b="1" dirty="0"/>
              <a:t>PLAN </a:t>
            </a:r>
            <a:r>
              <a:rPr lang="sr-Latn-RS" sz="2000" b="1" dirty="0"/>
              <a:t>ENG</a:t>
            </a:r>
            <a:r>
              <a:rPr lang="sr-Latn-RS" sz="1400" b="1" dirty="0"/>
              <a:t> SNIMANJA</a:t>
            </a:r>
            <a:endParaRPr lang="en-US" sz="2000" b="1" dirty="0"/>
          </a:p>
        </p:txBody>
      </p:sp>
      <p:sp>
        <p:nvSpPr>
          <p:cNvPr id="42" name="Rectangle 41"/>
          <p:cNvSpPr/>
          <p:nvPr/>
        </p:nvSpPr>
        <p:spPr>
          <a:xfrm>
            <a:off x="5473504" y="5605902"/>
            <a:ext cx="121058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>
                <a:solidFill>
                  <a:srgbClr val="000000"/>
                </a:solidFill>
                <a:latin typeface="Webdings"/>
              </a:rPr>
              <a:t></a:t>
            </a:r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4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3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ntr" presetSubtype="3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6" presetClass="entr" presetSubtype="3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5" grpId="0"/>
      <p:bldP spid="16" grpId="0"/>
      <p:bldP spid="17" grpId="0"/>
      <p:bldP spid="18" grpId="0"/>
      <p:bldP spid="49" grpId="0"/>
      <p:bldP spid="57" grpId="0"/>
      <p:bldP spid="58" grpId="0"/>
      <p:bldP spid="19" grpId="0"/>
      <p:bldP spid="21" grpId="0"/>
      <p:bldP spid="23" grpId="0"/>
      <p:bldP spid="25" grpId="0"/>
      <p:bldP spid="32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89395" y="-1149205"/>
            <a:ext cx="6672670" cy="918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1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7098"/>
          <a:stretch/>
        </p:blipFill>
        <p:spPr>
          <a:xfrm rot="5400000">
            <a:off x="4318174" y="-2413174"/>
            <a:ext cx="3700871" cy="1188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0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1898</TotalTime>
  <Words>203</Words>
  <Application>Microsoft Office PowerPoint</Application>
  <PresentationFormat>Widescreen</PresentationFormat>
  <Paragraphs>114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Corbel</vt:lpstr>
      <vt:lpstr>MS Outlook</vt:lpstr>
      <vt:lpstr>Webdings</vt:lpstr>
      <vt:lpstr>Wingdings</vt:lpstr>
      <vt:lpstr>Wingdings 2</vt:lpstr>
      <vt:lpstr>Wingdings 3</vt:lpstr>
      <vt:lpstr>Module</vt:lpstr>
      <vt:lpstr>1_Module</vt:lpstr>
      <vt:lpstr>PowerPoint Presentation</vt:lpstr>
      <vt:lpstr>DESK – Fox News</vt:lpstr>
      <vt:lpstr>DESK – CNN</vt:lpstr>
      <vt:lpstr>DESK + TV STUDIO – Al jazeera</vt:lpstr>
      <vt:lpstr>Agencijski servis</vt:lpstr>
      <vt:lpstr>Agencijski servis</vt:lpstr>
      <vt:lpstr>Zakazivanje  snimanja</vt:lpstr>
      <vt:lpstr>PowerPoint Presentation</vt:lpstr>
      <vt:lpstr>PowerPoint Presentation</vt:lpstr>
      <vt:lpstr>Odlazak na snimanje</vt:lpstr>
      <vt:lpstr>PowerPoint Presentation</vt:lpstr>
      <vt:lpstr>PowerPoint Presentation</vt:lpstr>
      <vt:lpstr>Povratak sa snimanja</vt:lpstr>
      <vt:lpstr>Montaža</vt:lpstr>
      <vt:lpstr>Video  serveri</vt:lpstr>
      <vt:lpstr>Video serveri</vt:lpstr>
      <vt:lpstr>Obrada teksta</vt:lpstr>
      <vt:lpstr>Prompter („idiot“)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490</cp:revision>
  <dcterms:created xsi:type="dcterms:W3CDTF">2006-08-16T00:00:00Z</dcterms:created>
  <dcterms:modified xsi:type="dcterms:W3CDTF">2024-08-05T13:26:46Z</dcterms:modified>
</cp:coreProperties>
</file>