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268" r:id="rId3"/>
    <p:sldId id="303" r:id="rId4"/>
    <p:sldId id="306" r:id="rId5"/>
    <p:sldId id="304" r:id="rId6"/>
    <p:sldId id="307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30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B385E-408D-4944-8CAD-49125B1CF0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1501900"/>
            <a:ext cx="5693463" cy="25146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KALKULACIJA TROŠKOVA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PROIZVODNJE I EMITOVANJA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EMISIJE / TV PROGRAMA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700" b="1" i="0" u="none" strike="noStrike" kern="1200" cap="none" spc="0" normalizeH="0" baseline="0" noProof="0" dirty="0">
              <a:ln>
                <a:noFill/>
              </a:ln>
              <a:solidFill>
                <a:srgbClr val="F0AD00">
                  <a:satMod val="150000"/>
                </a:srgbClr>
              </a:solidFill>
              <a:effectLst/>
              <a:uLnTx/>
              <a:uFillTx/>
              <a:latin typeface="Corbel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4797"/>
            <a:ext cx="3983939" cy="4855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800" y="5638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Budžetiranje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Primarni troškovi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1"/>
            <a:ext cx="11506200" cy="5181599"/>
          </a:xfrm>
        </p:spPr>
        <p:txBody>
          <a:bodyPr/>
          <a:lstStyle/>
          <a:p>
            <a:pPr algn="just">
              <a:buClrTx/>
            </a:pPr>
            <a:r>
              <a:rPr lang="hr-HR" sz="2400" dirty="0"/>
              <a:t>jednokratno ulaganje određenih finansijskih sredstava za scenografiju, kostim, komponovanje muzičke teme... (svega onoga što se konstantno koristi iz emisije u emisiju)</a:t>
            </a:r>
          </a:p>
          <a:p>
            <a:pPr marL="118872" indent="0">
              <a:buNone/>
            </a:pP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761999" y="3200400"/>
            <a:ext cx="10577283" cy="1295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2724611" y="3848100"/>
            <a:ext cx="832438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2000" y="3227066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Cena dekora </a:t>
            </a:r>
          </a:p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po emisiji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9582" y="362717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5086" y="3911857"/>
            <a:ext cx="811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broj emitovanja (na godišnjem nivou, uključujući reprizu)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28900" y="3322679"/>
            <a:ext cx="855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trošak izrade dekora  (materijal + izrada + honorar scenografa)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0" y="4876800"/>
            <a:ext cx="10577284" cy="12954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 flipV="1">
            <a:off x="2724611" y="5511186"/>
            <a:ext cx="8457278" cy="304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52716" y="4924335"/>
            <a:ext cx="1552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Cena kostima </a:t>
            </a:r>
          </a:p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po emisiji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05293" y="5326167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8425" y="5553662"/>
            <a:ext cx="855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broj emitovanja (na godišnjem nivou, uključujući reprizu)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24584" y="5049521"/>
            <a:ext cx="8767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trošak izrade kostima  (materijal + izrada + honorar kostimografa)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8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0" grpId="0"/>
      <p:bldP spid="21" grpId="0"/>
      <p:bldP spid="25" grpId="0" animBg="1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98298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Sekundarni troškovi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indeksi za izračunavanje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210800" cy="5334000"/>
          </a:xfrm>
        </p:spPr>
        <p:txBody>
          <a:bodyPr/>
          <a:lstStyle/>
          <a:p>
            <a:pPr>
              <a:buClrTx/>
            </a:pPr>
            <a:r>
              <a:rPr lang="sr-Latn-RS" sz="2400" dirty="0"/>
              <a:t>Analiza proizvodnih punktova i popis tehničkih uređaja</a:t>
            </a:r>
          </a:p>
          <a:p>
            <a:pPr marL="118872" indent="0">
              <a:buClr>
                <a:srgbClr val="F0AD00"/>
              </a:buClr>
              <a:buNone/>
            </a:pPr>
            <a:endParaRPr lang="sr-Latn-RS" sz="16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6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00" dirty="0">
              <a:solidFill>
                <a:prstClr val="black"/>
              </a:solidFill>
            </a:endParaRPr>
          </a:p>
          <a:p>
            <a:pPr lvl="0">
              <a:buClrTx/>
            </a:pPr>
            <a:r>
              <a:rPr lang="sr-Latn-RS" sz="2400" dirty="0">
                <a:solidFill>
                  <a:prstClr val="black"/>
                </a:solidFill>
              </a:rPr>
              <a:t>Iz dobijene vrednosti UC izračunavamo </a:t>
            </a:r>
            <a:r>
              <a:rPr lang="sr-Latn-RS" sz="2400" b="1" dirty="0">
                <a:solidFill>
                  <a:prstClr val="black"/>
                </a:solidFill>
              </a:rPr>
              <a:t>godišnju cenu (GC)</a:t>
            </a:r>
            <a:endParaRPr lang="en-US" sz="2400" b="1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2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>
              <a:buClrTx/>
            </a:pPr>
            <a:r>
              <a:rPr lang="hr-HR" sz="2400" dirty="0"/>
              <a:t>Iz dobijene vrednosti GC izračunavamo </a:t>
            </a:r>
            <a:r>
              <a:rPr lang="hr-HR" sz="2400" b="1" dirty="0"/>
              <a:t>mesečnu cenu (MC)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4000500" y="3379509"/>
            <a:ext cx="4191000" cy="14478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5486400" y="4103409"/>
            <a:ext cx="2247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14800" y="386897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GC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386897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800" y="366892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UC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0" y="4122399"/>
            <a:ext cx="25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amortizacioni rok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00500" y="5283781"/>
            <a:ext cx="4191000" cy="14478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5638800" y="5998826"/>
            <a:ext cx="2095500" cy="88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86992" y="5767994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07641" y="5782888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68410" y="5573192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GC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70319" y="6026671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12 meseci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81201" y="2057400"/>
            <a:ext cx="9033098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64759" y="223834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5917" y="2207567"/>
            <a:ext cx="794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nabavna cena + (godišnje održavanje x amortizacioni rok)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86000" y="2266890"/>
            <a:ext cx="685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UC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  <p:bldP spid="12" grpId="0"/>
      <p:bldP spid="13" grpId="0" animBg="1"/>
      <p:bldP spid="15" grpId="0"/>
      <p:bldP spid="16" grpId="0"/>
      <p:bldP spid="17" grpId="0"/>
      <p:bldP spid="18" grpId="0"/>
      <p:bldP spid="19" grpId="0" animBg="1"/>
      <p:bldP spid="22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210800" cy="53340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hr-HR" sz="2400" dirty="0"/>
              <a:t>Iz dobijene vrednosti MC  izračunavamo </a:t>
            </a:r>
            <a:r>
              <a:rPr lang="hr-HR" sz="2400" b="1" dirty="0"/>
              <a:t>dnevnu cenu (DC)</a:t>
            </a:r>
            <a:r>
              <a:rPr lang="hr-HR" sz="2400" dirty="0"/>
              <a:t>:</a:t>
            </a:r>
            <a:endParaRPr lang="en-US" sz="2400" dirty="0"/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1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>
              <a:buClrTx/>
            </a:pPr>
            <a:endParaRPr lang="hr-HR" sz="600" dirty="0"/>
          </a:p>
          <a:p>
            <a:pPr>
              <a:buClrTx/>
            </a:pPr>
            <a:endParaRPr lang="hr-HR" sz="600" dirty="0"/>
          </a:p>
          <a:p>
            <a:pPr>
              <a:buClrTx/>
            </a:pPr>
            <a:r>
              <a:rPr lang="hr-HR" sz="2400" dirty="0"/>
              <a:t>Na osnovu dobijenih podataka izračunati </a:t>
            </a:r>
            <a:r>
              <a:rPr lang="hr-HR" sz="2400" b="1" dirty="0"/>
              <a:t>cenu uređaja na sat (h)</a:t>
            </a:r>
            <a:endParaRPr lang="en-US" sz="2400" dirty="0"/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>
              <a:buClrTx/>
            </a:pPr>
            <a:r>
              <a:rPr lang="hr-HR" sz="2400" dirty="0"/>
              <a:t>Iz dobijene vrednosti h  izračunavamo </a:t>
            </a:r>
            <a:r>
              <a:rPr lang="hr-HR" sz="2400" b="1" dirty="0"/>
              <a:t>cenu po minutu (min)</a:t>
            </a:r>
            <a:endParaRPr lang="en-US" sz="24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400" dirty="0"/>
          </a:p>
          <a:p>
            <a:endParaRPr lang="hr-HR" sz="1400" dirty="0"/>
          </a:p>
        </p:txBody>
      </p:sp>
      <p:sp>
        <p:nvSpPr>
          <p:cNvPr id="10" name="Rectangle 9"/>
          <p:cNvSpPr/>
          <p:nvPr/>
        </p:nvSpPr>
        <p:spPr>
          <a:xfrm>
            <a:off x="4114800" y="1981200"/>
            <a:ext cx="4343472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867400" y="2552700"/>
            <a:ext cx="1981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19382" y="2318266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DC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1382" y="231826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82710" y="211821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MC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2858" y="2571690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30 dana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14800" y="3810000"/>
            <a:ext cx="4343472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981575" y="4369922"/>
            <a:ext cx="332422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19575" y="4169867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h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24375" y="414706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19775" y="394701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DC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2760" y="4400699"/>
            <a:ext cx="3854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prosečno dnevno korišćenje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14800" y="5562600"/>
            <a:ext cx="4343472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410201" y="6122522"/>
            <a:ext cx="2695575" cy="115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67200" y="5867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min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14682" y="589966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19775" y="569961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h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64650" y="6153090"/>
            <a:ext cx="1532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60 minuta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9060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Sekundarni troškovi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indeksi za izračunavanje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83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/>
      <p:bldP spid="14" grpId="0"/>
      <p:bldP spid="15" grpId="0"/>
      <p:bldP spid="16" grpId="0" animBg="1"/>
      <p:bldP spid="18" grpId="0"/>
      <p:bldP spid="19" grpId="0"/>
      <p:bldP spid="20" grpId="0"/>
      <p:bldP spid="21" grpId="0"/>
      <p:bldP spid="23" grpId="0" animBg="1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10820400" cy="5105399"/>
          </a:xfrm>
        </p:spPr>
        <p:txBody>
          <a:bodyPr/>
          <a:lstStyle/>
          <a:p>
            <a:pPr>
              <a:buClrTx/>
            </a:pPr>
            <a:r>
              <a:rPr lang="hr-HR" sz="2400" dirty="0"/>
              <a:t>Korišćenje snimajućih / pomoćnih traka i kartica obračunava se na sledeći način</a:t>
            </a:r>
          </a:p>
          <a:p>
            <a:pPr>
              <a:buClrTx/>
            </a:pPr>
            <a:endParaRPr lang="hr-HR" sz="2200" dirty="0">
              <a:solidFill>
                <a:prstClr val="black"/>
              </a:solidFill>
            </a:endParaRPr>
          </a:p>
          <a:p>
            <a:pPr marL="118872" indent="0">
              <a:buClrTx/>
              <a:buNone/>
            </a:pPr>
            <a:endParaRPr lang="sr-Latn-RS" sz="22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1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1400" y="2895599"/>
            <a:ext cx="5180734" cy="126399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5897953" y="3501479"/>
            <a:ext cx="2560247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59132" y="2812701"/>
            <a:ext cx="2073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Cena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korišćenja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trake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52723" y="3301424"/>
            <a:ext cx="441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56436" y="3041632"/>
            <a:ext cx="2818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nabavna cena trake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5134" y="34290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5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9060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Sekundarni troškovi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indeksi za izračunavanje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F8C11F-340E-02EA-4516-848CC2EB0FE1}"/>
              </a:ext>
            </a:extLst>
          </p:cNvPr>
          <p:cNvSpPr/>
          <p:nvPr/>
        </p:nvSpPr>
        <p:spPr>
          <a:xfrm>
            <a:off x="3594236" y="4768156"/>
            <a:ext cx="5180734" cy="126399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2472677-D2CD-0504-4480-BA731EB8FCDE}"/>
              </a:ext>
            </a:extLst>
          </p:cNvPr>
          <p:cNvCxnSpPr>
            <a:cxnSpLocks/>
          </p:cNvCxnSpPr>
          <p:nvPr/>
        </p:nvCxnSpPr>
        <p:spPr>
          <a:xfrm>
            <a:off x="5910789" y="5374036"/>
            <a:ext cx="2560247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66034B2-7306-A34B-FFED-C7910A5F9A2B}"/>
              </a:ext>
            </a:extLst>
          </p:cNvPr>
          <p:cNvSpPr txBox="1"/>
          <p:nvPr/>
        </p:nvSpPr>
        <p:spPr>
          <a:xfrm>
            <a:off x="3571968" y="4685258"/>
            <a:ext cx="2073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Cena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korišćenja </a:t>
            </a: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kartice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532A87-1C51-AB27-04D5-7186B0BBC117}"/>
              </a:ext>
            </a:extLst>
          </p:cNvPr>
          <p:cNvSpPr txBox="1"/>
          <p:nvPr/>
        </p:nvSpPr>
        <p:spPr>
          <a:xfrm>
            <a:off x="5465559" y="5173981"/>
            <a:ext cx="441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517A6B-D496-9F6C-71BF-0FBEC7367181}"/>
              </a:ext>
            </a:extLst>
          </p:cNvPr>
          <p:cNvSpPr txBox="1"/>
          <p:nvPr/>
        </p:nvSpPr>
        <p:spPr>
          <a:xfrm>
            <a:off x="5686179" y="4904367"/>
            <a:ext cx="3174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nabavna cena kartice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C6ED0E-4F64-91AA-EA1A-84175A9B542A}"/>
              </a:ext>
            </a:extLst>
          </p:cNvPr>
          <p:cNvSpPr txBox="1"/>
          <p:nvPr/>
        </p:nvSpPr>
        <p:spPr>
          <a:xfrm>
            <a:off x="6107970" y="5301557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100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5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  <p:bldP spid="4" grpId="0" animBg="1"/>
      <p:bldP spid="12" grpId="0"/>
      <p:bldP spid="13" grpId="0"/>
      <p:bldP spid="14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105399"/>
          </a:xfrm>
        </p:spPr>
        <p:txBody>
          <a:bodyPr/>
          <a:lstStyle/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1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064" y="1524000"/>
            <a:ext cx="9917871" cy="52578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9060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Sekundarni troškovi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indeksi za izračunavanje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4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105399"/>
          </a:xfrm>
        </p:spPr>
        <p:txBody>
          <a:bodyPr/>
          <a:lstStyle/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1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50405"/>
            <a:ext cx="8305800" cy="664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6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5105399"/>
          </a:xfrm>
        </p:spPr>
        <p:txBody>
          <a:bodyPr/>
          <a:lstStyle/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sr-Latn-RS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1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sr-Latn-RS" sz="18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1" y="180975"/>
            <a:ext cx="7848600" cy="661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3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012" y="1573212"/>
            <a:ext cx="4827588" cy="4827588"/>
          </a:xfrm>
        </p:spPr>
      </p:pic>
    </p:spTree>
    <p:extLst>
      <p:ext uri="{BB962C8B-B14F-4D97-AF65-F5344CB8AC3E}">
        <p14:creationId xmlns:p14="http://schemas.microsoft.com/office/powerpoint/2010/main" val="337364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47801"/>
            <a:ext cx="8229600" cy="526182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naziv emisije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redakcija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trajanje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dan i vreme emitovanja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potrebni tehnički kapaciteti za produkciju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termini korišćenja tehničkih kapaciteta za produkciju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potrebni tehnički kapaciteti za postprodukciju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termini korišćenja kapaciteta za postprodukciju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podaci o emitovanju (dinamika emitovanja, teh. način)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podaci o korišćenju traka/kartica (format, trajanje,količina, namena)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potrebna ekipa (ekipa koja se angažuje izvan TV stanice)</a:t>
            </a:r>
            <a:endParaRPr lang="en-US" sz="2200" dirty="0"/>
          </a:p>
          <a:p>
            <a:pPr lvl="0">
              <a:lnSpc>
                <a:spcPct val="11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napomena (svi zahtevi koji predstavljaju primarni trošak)</a:t>
            </a:r>
            <a:endParaRPr lang="en-US" sz="2200" dirty="0"/>
          </a:p>
          <a:p>
            <a:pPr marL="118872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10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970" y="135810"/>
            <a:ext cx="4720830" cy="664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6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1900"/>
          <a:stretch/>
        </p:blipFill>
        <p:spPr>
          <a:xfrm>
            <a:off x="1192935" y="1524000"/>
            <a:ext cx="980613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0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Ostali troškovi rada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800" y="1574899"/>
            <a:ext cx="5638800" cy="5118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utrošak</a:t>
            </a:r>
            <a:r>
              <a:rPr lang="en-US" sz="2200" dirty="0"/>
              <a:t> </a:t>
            </a:r>
            <a:r>
              <a:rPr lang="en-US" sz="2200" dirty="0" err="1"/>
              <a:t>električne</a:t>
            </a:r>
            <a:r>
              <a:rPr lang="en-US" sz="2200" dirty="0"/>
              <a:t> </a:t>
            </a:r>
            <a:r>
              <a:rPr lang="en-US" sz="2200" dirty="0" err="1"/>
              <a:t>energije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utrošak</a:t>
            </a:r>
            <a:r>
              <a:rPr lang="en-US" sz="2200" dirty="0"/>
              <a:t> </a:t>
            </a:r>
            <a:r>
              <a:rPr lang="en-US" sz="2200" dirty="0" err="1"/>
              <a:t>toplotne</a:t>
            </a:r>
            <a:r>
              <a:rPr lang="en-US" sz="2200" dirty="0"/>
              <a:t> </a:t>
            </a:r>
            <a:r>
              <a:rPr lang="en-US" sz="2200" dirty="0" err="1"/>
              <a:t>energije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gorivo</a:t>
            </a:r>
            <a:r>
              <a:rPr lang="en-US" sz="2200" dirty="0"/>
              <a:t> (</a:t>
            </a:r>
            <a:r>
              <a:rPr lang="en-US" sz="2200" dirty="0" err="1"/>
              <a:t>za</a:t>
            </a:r>
            <a:r>
              <a:rPr lang="en-US" sz="2200" dirty="0"/>
              <a:t> </a:t>
            </a:r>
            <a:r>
              <a:rPr lang="en-US" sz="2200" dirty="0" err="1"/>
              <a:t>vozni</a:t>
            </a:r>
            <a:r>
              <a:rPr lang="en-US" sz="2200" dirty="0"/>
              <a:t> park)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taksi</a:t>
            </a:r>
            <a:r>
              <a:rPr lang="en-US" sz="2200" dirty="0"/>
              <a:t> </a:t>
            </a:r>
            <a:r>
              <a:rPr lang="en-US" sz="2200" dirty="0" err="1"/>
              <a:t>prevoz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utrošak</a:t>
            </a:r>
            <a:r>
              <a:rPr lang="en-US" sz="2200" dirty="0"/>
              <a:t> </a:t>
            </a:r>
            <a:r>
              <a:rPr lang="en-US" sz="2200" dirty="0" err="1"/>
              <a:t>telefonskih</a:t>
            </a:r>
            <a:r>
              <a:rPr lang="en-US" sz="2200" dirty="0"/>
              <a:t> </a:t>
            </a:r>
            <a:r>
              <a:rPr lang="en-US" sz="2200" dirty="0" err="1"/>
              <a:t>impulsa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tekuće</a:t>
            </a:r>
            <a:r>
              <a:rPr lang="en-US" sz="2200" dirty="0"/>
              <a:t> </a:t>
            </a:r>
            <a:r>
              <a:rPr lang="en-US" sz="2200" dirty="0" err="1"/>
              <a:t>investiciono</a:t>
            </a:r>
            <a:r>
              <a:rPr lang="en-US" sz="2200" dirty="0"/>
              <a:t> </a:t>
            </a:r>
            <a:r>
              <a:rPr lang="en-US" sz="2200" dirty="0" err="1"/>
              <a:t>održavanje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zakup</a:t>
            </a:r>
            <a:r>
              <a:rPr lang="en-US" sz="2200" dirty="0"/>
              <a:t> </a:t>
            </a:r>
            <a:r>
              <a:rPr lang="en-US" sz="2200" dirty="0" err="1"/>
              <a:t>prostora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zakup</a:t>
            </a:r>
            <a:r>
              <a:rPr lang="en-US" sz="2200" dirty="0"/>
              <a:t> </a:t>
            </a:r>
            <a:r>
              <a:rPr lang="en-US" sz="2200" dirty="0" err="1"/>
              <a:t>opreme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komunalne</a:t>
            </a:r>
            <a:r>
              <a:rPr lang="en-US" sz="2200" dirty="0"/>
              <a:t> </a:t>
            </a:r>
            <a:r>
              <a:rPr lang="en-US" sz="2200" dirty="0" err="1"/>
              <a:t>usluge</a:t>
            </a:r>
            <a:endParaRPr lang="en-US" sz="2200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200" dirty="0" err="1"/>
              <a:t>oglasi</a:t>
            </a:r>
            <a:r>
              <a:rPr lang="en-US" sz="2200" dirty="0"/>
              <a:t> i </a:t>
            </a:r>
            <a:r>
              <a:rPr lang="en-US" sz="2200" dirty="0" err="1"/>
              <a:t>reklame</a:t>
            </a:r>
            <a:r>
              <a:rPr lang="en-US" sz="2200" dirty="0"/>
              <a:t> (</a:t>
            </a:r>
            <a:r>
              <a:rPr lang="en-US" sz="2200" dirty="0" err="1"/>
              <a:t>sopstvene</a:t>
            </a:r>
            <a:r>
              <a:rPr lang="en-US" sz="2200" dirty="0"/>
              <a:t> PR </a:t>
            </a:r>
            <a:r>
              <a:rPr lang="en-US" sz="2200" dirty="0" err="1"/>
              <a:t>kampanje</a:t>
            </a:r>
            <a:r>
              <a:rPr lang="en-US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708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Ostali troškovi rada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2362200"/>
            <a:ext cx="6553200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novine i časopisi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kozmetičar, frizer (za prezentere)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troškovi prevoza na rad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topli obrok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reprezentacija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premije osiguranja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naknada za građevinsko zemljište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poslovno-tehnička saradnja sa drugim TV tanicama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bruto lični dohodak (redovan i honorarni rad)</a:t>
            </a:r>
          </a:p>
        </p:txBody>
      </p:sp>
    </p:spTree>
    <p:extLst>
      <p:ext uri="{BB962C8B-B14F-4D97-AF65-F5344CB8AC3E}">
        <p14:creationId xmlns:p14="http://schemas.microsoft.com/office/powerpoint/2010/main" val="407355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Izračunavanje OT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536000"/>
            <a:ext cx="9906000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8912" indent="-320040">
              <a:lnSpc>
                <a:spcPct val="150000"/>
              </a:lnSpc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navedene troškove predstaviti na mesečnom nivou </a:t>
            </a:r>
          </a:p>
          <a:p>
            <a:pPr marL="438912" indent="-320040">
              <a:lnSpc>
                <a:spcPct val="150000"/>
              </a:lnSpc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(mesečni troškovi MT) u poslednjih šest (6) meseci </a:t>
            </a:r>
          </a:p>
          <a:p>
            <a:pPr marL="438912" indent="-320040">
              <a:lnSpc>
                <a:spcPct val="150000"/>
              </a:lnSpc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uzeti mesečni prosek ostalih troškova (OT) u tom periodu</a:t>
            </a:r>
            <a:endParaRPr lang="hr-HR" sz="2400" b="1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3657600"/>
            <a:ext cx="10058400" cy="14478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2743200" y="4381500"/>
            <a:ext cx="8229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38006" y="411912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OT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3962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MT (1m)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74540" y="418068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3962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MT (2m)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95482" y="401949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+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42972" y="3962400"/>
            <a:ext cx="133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MT (3m)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29989" y="3933395"/>
            <a:ext cx="1338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MT (4m)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14882" y="3999739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+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93205" y="3928448"/>
            <a:ext cx="1285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MT (5m)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30914" y="3937331"/>
            <a:ext cx="1303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MT (6m)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78271" y="3963042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+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67082" y="4006089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+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71864" y="3980629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+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42511" y="4490409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6 meseci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4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Izračunavanje OT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1"/>
            <a:ext cx="11734800" cy="5257800"/>
          </a:xfrm>
        </p:spPr>
        <p:txBody>
          <a:bodyPr/>
          <a:lstStyle/>
          <a:p>
            <a:pPr algn="just">
              <a:buClrTx/>
            </a:pPr>
            <a:r>
              <a:rPr lang="hr-HR" sz="2400" dirty="0"/>
              <a:t>Dobijeni iznos (OT) potrebno je podeliti sa 30 dana da bi se dobili </a:t>
            </a:r>
            <a:r>
              <a:rPr lang="hr-HR" sz="2400" b="1" dirty="0"/>
              <a:t>prosečni dnevni ostali troškovi (DOT)</a:t>
            </a:r>
          </a:p>
          <a:p>
            <a:pPr marL="118872" indent="0">
              <a:buNone/>
            </a:pPr>
            <a:endParaRPr lang="hr-HR" sz="1800" b="1" dirty="0"/>
          </a:p>
          <a:p>
            <a:endParaRPr lang="hr-HR" sz="1800" b="1" dirty="0"/>
          </a:p>
          <a:p>
            <a:endParaRPr lang="hr-HR" sz="1800" b="1" dirty="0"/>
          </a:p>
          <a:p>
            <a:endParaRPr lang="hr-HR" sz="1800" b="1" dirty="0"/>
          </a:p>
          <a:p>
            <a:endParaRPr lang="hr-HR" sz="1800" b="1" dirty="0"/>
          </a:p>
          <a:p>
            <a:endParaRPr lang="hr-HR" sz="1800" b="1" dirty="0"/>
          </a:p>
          <a:p>
            <a:pPr algn="just" hangingPunct="0">
              <a:buClrTx/>
            </a:pPr>
            <a:endParaRPr lang="sr-Latn-RS" sz="800" dirty="0"/>
          </a:p>
          <a:p>
            <a:pPr algn="just" hangingPunct="0">
              <a:buClrTx/>
            </a:pPr>
            <a:r>
              <a:rPr lang="en-US" sz="2400" dirty="0" err="1"/>
              <a:t>Zatim</a:t>
            </a:r>
            <a:r>
              <a:rPr lang="en-US" sz="2400" dirty="0"/>
              <a:t> je </a:t>
            </a:r>
            <a:r>
              <a:rPr lang="en-US" sz="2400" dirty="0" err="1"/>
              <a:t>potrebno</a:t>
            </a:r>
            <a:r>
              <a:rPr lang="en-US" sz="2400" dirty="0"/>
              <a:t> </a:t>
            </a:r>
            <a:r>
              <a:rPr lang="en-US" sz="2400" dirty="0" err="1"/>
              <a:t>ustanoviti</a:t>
            </a:r>
            <a:r>
              <a:rPr lang="en-US" sz="2400" dirty="0"/>
              <a:t> </a:t>
            </a:r>
            <a:r>
              <a:rPr lang="en-US" sz="2400" dirty="0" err="1"/>
              <a:t>koliko</a:t>
            </a:r>
            <a:r>
              <a:rPr lang="en-US" sz="2400" dirty="0"/>
              <a:t> TV </a:t>
            </a:r>
            <a:r>
              <a:rPr lang="en-US" sz="2400" dirty="0" err="1"/>
              <a:t>stanica</a:t>
            </a:r>
            <a:r>
              <a:rPr lang="en-US" sz="2400" dirty="0"/>
              <a:t> </a:t>
            </a:r>
            <a:r>
              <a:rPr lang="en-US" sz="2400" dirty="0" err="1"/>
              <a:t>emituje</a:t>
            </a:r>
            <a:r>
              <a:rPr lang="en-US" sz="2400" dirty="0"/>
              <a:t> sati </a:t>
            </a:r>
            <a:r>
              <a:rPr lang="en-US" sz="2400" dirty="0" err="1"/>
              <a:t>programa</a:t>
            </a:r>
            <a:r>
              <a:rPr lang="en-US" sz="2400" dirty="0"/>
              <a:t> </a:t>
            </a:r>
            <a:r>
              <a:rPr lang="en-US" sz="2400" dirty="0" err="1"/>
              <a:t>dnevno</a:t>
            </a:r>
            <a:r>
              <a:rPr lang="hr-HR" sz="2400" dirty="0"/>
              <a:t>, </a:t>
            </a:r>
            <a:r>
              <a:rPr lang="en-US" sz="2400" dirty="0"/>
              <a:t>da bi </a:t>
            </a:r>
            <a:r>
              <a:rPr lang="en-US" sz="2400" dirty="0" err="1"/>
              <a:t>dobili</a:t>
            </a:r>
            <a:r>
              <a:rPr lang="en-US" sz="2400" b="1" dirty="0"/>
              <a:t> prose</a:t>
            </a:r>
            <a:r>
              <a:rPr lang="hr-HR" sz="2400" b="1" dirty="0"/>
              <a:t>č</a:t>
            </a:r>
            <a:r>
              <a:rPr lang="en-US" sz="2400" b="1" dirty="0"/>
              <a:t>an </a:t>
            </a:r>
            <a:r>
              <a:rPr lang="en-US" sz="2400" b="1" dirty="0" err="1"/>
              <a:t>iznos</a:t>
            </a:r>
            <a:r>
              <a:rPr lang="en-US" sz="2400" b="1" dirty="0"/>
              <a:t> </a:t>
            </a:r>
            <a:r>
              <a:rPr lang="en-US" sz="2400" b="1" dirty="0" err="1"/>
              <a:t>tro</a:t>
            </a:r>
            <a:r>
              <a:rPr lang="hr-HR" sz="2400" b="1" dirty="0"/>
              <a:t>š</a:t>
            </a:r>
            <a:r>
              <a:rPr lang="en-US" sz="2400" b="1" dirty="0" err="1"/>
              <a:t>kova</a:t>
            </a:r>
            <a:r>
              <a:rPr lang="en-US" sz="2400" b="1" dirty="0"/>
              <a:t> </a:t>
            </a:r>
            <a:r>
              <a:rPr lang="en-US" sz="2400" b="1" dirty="0" err="1"/>
              <a:t>po</a:t>
            </a:r>
            <a:r>
              <a:rPr lang="en-US" sz="2400" b="1" dirty="0"/>
              <a:t> </a:t>
            </a:r>
            <a:r>
              <a:rPr lang="en-US" sz="2400" b="1" dirty="0" err="1"/>
              <a:t>satu</a:t>
            </a:r>
            <a:r>
              <a:rPr lang="hr-HR" sz="2400" b="1" dirty="0"/>
              <a:t> (</a:t>
            </a:r>
            <a:r>
              <a:rPr lang="en-US" sz="2400" b="1" dirty="0" err="1"/>
              <a:t>OTh</a:t>
            </a:r>
            <a:r>
              <a:rPr lang="hr-HR" sz="2400" b="1" dirty="0"/>
              <a:t>)</a:t>
            </a:r>
            <a:endParaRPr lang="en-US" sz="2400" b="1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038600" y="2286000"/>
            <a:ext cx="5486400" cy="14478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400800" y="3009900"/>
            <a:ext cx="1981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29418" y="2775466"/>
            <a:ext cx="885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DOT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14782" y="277546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6110" y="2575411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OT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6254" y="3028890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30 dana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62400" y="5029200"/>
            <a:ext cx="5486400" cy="14478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427705" y="5721493"/>
            <a:ext cx="36400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22877" y="548705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OTh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32477" y="5487059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44086" y="528512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DOT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37278" y="5772090"/>
            <a:ext cx="3882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broj sati emitovanja dnevno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05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/>
      <p:bldP spid="18" grpId="0"/>
      <p:bldP spid="22" grpId="0"/>
      <p:bldP spid="24" grpId="0" animBg="1"/>
      <p:bldP spid="26" grpId="0"/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Izračunavanje OT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277600" cy="5105399"/>
          </a:xfrm>
        </p:spPr>
        <p:txBody>
          <a:bodyPr/>
          <a:lstStyle/>
          <a:p>
            <a:pPr algn="just">
              <a:buClrTx/>
            </a:pPr>
            <a:r>
              <a:rPr lang="hr-HR" sz="2400" dirty="0"/>
              <a:t>Pošto se emitovanje programskih sadržaja mere minutama, potrebno je ustanoviti prosečan </a:t>
            </a:r>
            <a:r>
              <a:rPr lang="hr-HR" sz="2400" b="1" dirty="0"/>
              <a:t>ostali trošak po minutu (OTm)</a:t>
            </a:r>
            <a:r>
              <a:rPr lang="hr-HR" sz="2400" dirty="0"/>
              <a:t>.</a:t>
            </a:r>
            <a:endParaRPr lang="en-US" sz="2400" dirty="0"/>
          </a:p>
          <a:p>
            <a:pPr lvl="0">
              <a:buClr>
                <a:srgbClr val="F0AD00"/>
              </a:buClr>
            </a:pPr>
            <a:endParaRPr lang="hr-HR" sz="18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hr-HR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hr-HR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hr-HR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hr-HR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hr-HR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hr-HR" sz="1800" dirty="0">
              <a:solidFill>
                <a:prstClr val="black"/>
              </a:solidFill>
            </a:endParaRPr>
          </a:p>
          <a:p>
            <a:pPr lvl="0">
              <a:buClr>
                <a:srgbClr val="F0AD00"/>
              </a:buClr>
            </a:pPr>
            <a:endParaRPr lang="hr-HR" sz="1100" dirty="0"/>
          </a:p>
          <a:p>
            <a:pPr lvl="0" algn="just">
              <a:buClrTx/>
            </a:pPr>
            <a:r>
              <a:rPr lang="hr-HR" sz="2400" b="1" dirty="0"/>
              <a:t>Dobijeni iznos </a:t>
            </a:r>
            <a:r>
              <a:rPr lang="hr-HR" sz="2400" b="1" dirty="0">
                <a:solidFill>
                  <a:srgbClr val="C00000"/>
                </a:solidFill>
              </a:rPr>
              <a:t>(OTm) </a:t>
            </a:r>
            <a:r>
              <a:rPr lang="hr-HR" sz="2400" b="1" dirty="0"/>
              <a:t>množimo</a:t>
            </a:r>
            <a:r>
              <a:rPr lang="hr-HR" sz="2400" b="1" dirty="0">
                <a:solidFill>
                  <a:srgbClr val="FF0000"/>
                </a:solidFill>
              </a:rPr>
              <a:t> </a:t>
            </a:r>
            <a:r>
              <a:rPr lang="hr-HR" sz="2400" b="1" dirty="0">
                <a:solidFill>
                  <a:srgbClr val="C00000"/>
                </a:solidFill>
              </a:rPr>
              <a:t>sa </a:t>
            </a:r>
            <a:r>
              <a:rPr lang="hr-HR" sz="2400" b="1" u="sng" dirty="0">
                <a:solidFill>
                  <a:srgbClr val="C00000"/>
                </a:solidFill>
              </a:rPr>
              <a:t>trajanjem emisije</a:t>
            </a:r>
          </a:p>
          <a:p>
            <a:pPr marL="118872" indent="0">
              <a:buClr>
                <a:srgbClr val="F0AD00"/>
              </a:buClr>
              <a:buNone/>
            </a:pPr>
            <a:endParaRPr lang="hr-HR" sz="800" b="1" dirty="0">
              <a:solidFill>
                <a:srgbClr val="FF0000"/>
              </a:solidFill>
            </a:endParaRPr>
          </a:p>
          <a:p>
            <a:pPr marL="719138" inden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400" b="1" dirty="0">
                <a:solidFill>
                  <a:srgbClr val="C00000"/>
                </a:solidFill>
              </a:rPr>
              <a:t> 	u premijernom emitovanju </a:t>
            </a:r>
          </a:p>
          <a:p>
            <a:pPr marL="719138" indent="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hr-HR" sz="2400" b="1" dirty="0">
                <a:solidFill>
                  <a:srgbClr val="C00000"/>
                </a:solidFill>
              </a:rPr>
              <a:t>	u repriznom emitovanju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62400" y="2667000"/>
            <a:ext cx="4191000" cy="14478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dirty="0"/>
              <a:t>	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715000" y="3390900"/>
            <a:ext cx="1981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14800" y="3156466"/>
            <a:ext cx="1014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OTm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8982" y="315646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>
                <a:solidFill>
                  <a:schemeClr val="bg1"/>
                </a:solidFill>
              </a:rPr>
              <a:t>=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0310" y="295641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OTh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3360" y="3409890"/>
            <a:ext cx="1532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60 minuta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77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982</TotalTime>
  <Words>591</Words>
  <Application>Microsoft Office PowerPoint</Application>
  <PresentationFormat>Widescreen</PresentationFormat>
  <Paragraphs>204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KALKULACIJA TROŠKOVA  PROIZVODNJE I EMITOVANJA  TV EMISIJE / TV PROGRAMA</vt:lpstr>
      <vt:lpstr>Ulazni podaci</vt:lpstr>
      <vt:lpstr>Ulazni podaci</vt:lpstr>
      <vt:lpstr>Ulazni podaci</vt:lpstr>
      <vt:lpstr>Ostali troškovi rada TV</vt:lpstr>
      <vt:lpstr>Ostali troškovi rada TV</vt:lpstr>
      <vt:lpstr>Izračunavanje OT</vt:lpstr>
      <vt:lpstr>Izračunavanje OT</vt:lpstr>
      <vt:lpstr>Izračunavanje OT</vt:lpstr>
      <vt:lpstr>Primarni troškovi</vt:lpstr>
      <vt:lpstr>Sekundarni troškovi - indeksi za izračunavanje</vt:lpstr>
      <vt:lpstr>Sekundarni troškovi - indeksi za izračunavanje</vt:lpstr>
      <vt:lpstr>Sekundarni troškovi - indeksi za izračunavanje</vt:lpstr>
      <vt:lpstr>Sekundarni troškovi - indeksi za izračunavanje</vt:lpstr>
      <vt:lpstr>PowerPoint Presentation</vt:lpstr>
      <vt:lpstr>PowerPoint Presentation</vt:lpstr>
      <vt:lpstr>BUDŽETIRANJE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286</cp:revision>
  <dcterms:created xsi:type="dcterms:W3CDTF">2006-08-16T00:00:00Z</dcterms:created>
  <dcterms:modified xsi:type="dcterms:W3CDTF">2024-08-05T16:00:35Z</dcterms:modified>
</cp:coreProperties>
</file>