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notesMasterIdLst>
    <p:notesMasterId r:id="rId13"/>
  </p:notesMasterIdLst>
  <p:sldIdLst>
    <p:sldId id="256" r:id="rId2"/>
    <p:sldId id="262" r:id="rId3"/>
    <p:sldId id="258" r:id="rId4"/>
    <p:sldId id="259" r:id="rId5"/>
    <p:sldId id="261" r:id="rId6"/>
    <p:sldId id="263" r:id="rId7"/>
    <p:sldId id="264" r:id="rId8"/>
    <p:sldId id="323" r:id="rId9"/>
    <p:sldId id="265" r:id="rId10"/>
    <p:sldId id="266" r:id="rId11"/>
    <p:sldId id="302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34555" autoAdjust="0"/>
    <p:restoredTop sz="94622" autoAdjust="0"/>
  </p:normalViewPr>
  <p:slideViewPr>
    <p:cSldViewPr>
      <p:cViewPr varScale="1">
        <p:scale>
          <a:sx n="100" d="100"/>
          <a:sy n="100" d="100"/>
        </p:scale>
        <p:origin x="114" y="12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6925B0-922F-4828-84EB-0DF837AA9F0B}" type="datetimeFigureOut">
              <a:rPr lang="en-US" smtClean="0"/>
              <a:t>05-Aug-24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CB385E-408D-4944-8CAD-49125B1CF0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93667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CB385E-408D-4944-8CAD-49125B1CF0D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73253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1" y="0"/>
            <a:ext cx="12191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3355848"/>
            <a:ext cx="107696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1828800"/>
            <a:ext cx="107696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05-Aug-24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12192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05-Aug-24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8798560" y="0"/>
            <a:ext cx="6096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8" name="Rectangle 7"/>
          <p:cNvSpPr/>
          <p:nvPr/>
        </p:nvSpPr>
        <p:spPr bwMode="ltGray">
          <a:xfrm>
            <a:off x="8863584" y="0"/>
            <a:ext cx="33528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42400" y="274641"/>
            <a:ext cx="2540000" cy="5851525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304801"/>
            <a:ext cx="8026400" cy="5851525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05-Aug-24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520796" y="6377460"/>
            <a:ext cx="5115205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55448"/>
            <a:ext cx="10972800" cy="1252728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05-Aug-24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12192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12192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9744" y="118872"/>
            <a:ext cx="10684256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87552" y="1828800"/>
            <a:ext cx="10696448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05-Aug-24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773936"/>
            <a:ext cx="53848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773936"/>
            <a:ext cx="53848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05-Aug-24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98988"/>
            <a:ext cx="5386917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449512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698988"/>
            <a:ext cx="5389033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449512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05-Aug-24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05-Aug-24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05-Aug-24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3784" y="152400"/>
            <a:ext cx="3364992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25837" y="1743134"/>
            <a:ext cx="7894188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3784" y="1730018"/>
            <a:ext cx="329184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05-Aug-24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3807649" y="0"/>
            <a:ext cx="6096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9" name="Rectangle 8"/>
          <p:cNvSpPr/>
          <p:nvPr/>
        </p:nvSpPr>
        <p:spPr bwMode="invGray">
          <a:xfrm>
            <a:off x="3807649" y="0"/>
            <a:ext cx="6096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155448"/>
            <a:ext cx="3366867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71741" y="1484808"/>
            <a:ext cx="8329863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9456" y="1728216"/>
            <a:ext cx="329184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19456" y="1170432"/>
            <a:ext cx="3364992" cy="201168"/>
          </a:xfrm>
        </p:spPr>
        <p:txBody>
          <a:bodyPr/>
          <a:lstStyle/>
          <a:p>
            <a:fld id="{1D8BD707-D9CF-40AE-B4C6-C98DA3205C09}" type="datetimeFigureOut">
              <a:rPr lang="en-US" smtClean="0"/>
              <a:pPr/>
              <a:t>05-Aug-24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3807649" y="0"/>
            <a:ext cx="6096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9" name="Rectangle 8"/>
          <p:cNvSpPr/>
          <p:nvPr/>
        </p:nvSpPr>
        <p:spPr bwMode="invGray">
          <a:xfrm>
            <a:off x="3807649" y="0"/>
            <a:ext cx="6096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47744" y="1170432"/>
            <a:ext cx="6925056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1119104" y="1170432"/>
            <a:ext cx="978485" cy="201168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12192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7" name="Rectangle 6"/>
          <p:cNvSpPr/>
          <p:nvPr/>
        </p:nvSpPr>
        <p:spPr bwMode="ltGray">
          <a:xfrm>
            <a:off x="1" y="1"/>
            <a:ext cx="12191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152400"/>
            <a:ext cx="109728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775192"/>
            <a:ext cx="109728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/>
          <a:p>
            <a:pPr lvl="0" eaLnBrk="1" latinLnBrk="0" hangingPunct="1"/>
            <a:r>
              <a:rPr kumimoji="0" lang="en-US"/>
              <a:t>Click to edit Master text styles</a:t>
            </a:r>
          </a:p>
          <a:p>
            <a:pPr lvl="1" eaLnBrk="1" latinLnBrk="0" hangingPunct="1"/>
            <a:r>
              <a:rPr kumimoji="0" lang="en-US"/>
              <a:t>Second level</a:t>
            </a:r>
          </a:p>
          <a:p>
            <a:pPr lvl="2" eaLnBrk="1" latinLnBrk="0" hangingPunct="1"/>
            <a:r>
              <a:rPr kumimoji="0" lang="en-US"/>
              <a:t>Third level</a:t>
            </a:r>
          </a:p>
          <a:p>
            <a:pPr lvl="3" eaLnBrk="1" latinLnBrk="0" hangingPunct="1"/>
            <a:r>
              <a:rPr kumimoji="0" lang="en-US"/>
              <a:t>Fourth level</a:t>
            </a:r>
          </a:p>
          <a:p>
            <a:pPr lvl="4" eaLnBrk="1" latinLnBrk="0" hangingPunct="1"/>
            <a:r>
              <a:rPr kumimoji="0"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476999"/>
            <a:ext cx="28448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1D8BD707-D9CF-40AE-B4C6-C98DA3205C09}" type="datetimeFigureOut">
              <a:rPr lang="en-US" smtClean="0"/>
              <a:pPr/>
              <a:t>05-Aug-24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20796" y="6476999"/>
            <a:ext cx="7343625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39195" y="6476999"/>
            <a:ext cx="978485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486400" y="1501900"/>
            <a:ext cx="5693463" cy="2514600"/>
          </a:xfrm>
        </p:spPr>
        <p:txBody>
          <a:bodyPr>
            <a:noAutofit/>
          </a:bodyPr>
          <a:lstStyle/>
          <a:p>
            <a:pPr algn="ctr">
              <a:lnSpc>
                <a:spcPct val="150000"/>
              </a:lnSpc>
            </a:pPr>
            <a:r>
              <a:rPr lang="sr-Latn-RS" sz="32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KALKULACIJA TROŠKOVA </a:t>
            </a:r>
            <a:br>
              <a:rPr lang="sr-Latn-RS" sz="3200" dirty="0">
                <a:solidFill>
                  <a:schemeClr val="tx2">
                    <a:lumMod val="20000"/>
                    <a:lumOff val="80000"/>
                  </a:schemeClr>
                </a:solidFill>
              </a:rPr>
            </a:br>
            <a:r>
              <a:rPr lang="sr-Latn-RS" sz="32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PROIZVODNJE I EMITOVANJA </a:t>
            </a:r>
            <a:br>
              <a:rPr lang="sr-Latn-RS" sz="3200" dirty="0">
                <a:solidFill>
                  <a:schemeClr val="tx2">
                    <a:lumMod val="20000"/>
                    <a:lumOff val="80000"/>
                  </a:schemeClr>
                </a:solidFill>
              </a:rPr>
            </a:br>
            <a:r>
              <a:rPr lang="sr-Latn-RS" sz="32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TV EMISIJE / TV PROGRAMA</a:t>
            </a:r>
            <a:endParaRPr lang="en-US" sz="32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2743200" y="5562600"/>
            <a:ext cx="6934200" cy="911352"/>
          </a:xfrm>
          <a:prstGeom prst="rect">
            <a:avLst/>
          </a:prstGeo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7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2000" y="154797"/>
            <a:ext cx="3983939" cy="4855341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114800" y="5638800"/>
            <a:ext cx="3733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r-Latn-RS" sz="2800" b="1" dirty="0"/>
              <a:t>Budžetiranje</a:t>
            </a:r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31534177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76200"/>
            <a:ext cx="115062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Sekundarni troškovi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38912" lvl="1" indent="-320040">
              <a:lnSpc>
                <a:spcPct val="150000"/>
              </a:lnSpc>
              <a:spcBef>
                <a:spcPts val="0"/>
              </a:spcBef>
              <a:buClrTx/>
              <a:buSzPct val="80000"/>
              <a:buFont typeface="Wingdings 2"/>
              <a:buChar char=""/>
            </a:pPr>
            <a:endParaRPr lang="sr-Latn-RS" sz="2400" b="1" dirty="0"/>
          </a:p>
          <a:p>
            <a:pPr marL="438912" lvl="1" indent="-320040">
              <a:lnSpc>
                <a:spcPct val="150000"/>
              </a:lnSpc>
              <a:spcBef>
                <a:spcPts val="0"/>
              </a:spcBef>
              <a:buClrTx/>
              <a:buSzPct val="80000"/>
              <a:buFont typeface="Wingdings 2"/>
              <a:buChar char=""/>
            </a:pPr>
            <a:endParaRPr lang="sr-Latn-RS" sz="2400" b="1" dirty="0"/>
          </a:p>
          <a:p>
            <a:pPr marL="438912" lvl="1" indent="-320040">
              <a:lnSpc>
                <a:spcPct val="150000"/>
              </a:lnSpc>
              <a:spcBef>
                <a:spcPts val="0"/>
              </a:spcBef>
              <a:buClrTx/>
              <a:buSzPct val="80000"/>
              <a:buFont typeface="Wingdings 2"/>
              <a:buChar char=""/>
            </a:pPr>
            <a:r>
              <a:rPr lang="sr-Latn-RS" sz="2400" b="1" dirty="0"/>
              <a:t>Verzije izračunavanja: </a:t>
            </a:r>
          </a:p>
          <a:p>
            <a:pPr marL="990600" lvl="1" indent="-361950">
              <a:lnSpc>
                <a:spcPct val="150000"/>
              </a:lnSpc>
              <a:spcBef>
                <a:spcPts val="0"/>
              </a:spcBef>
              <a:buClrTx/>
              <a:buSzPct val="80000"/>
              <a:buFont typeface="Wingdings" pitchFamily="2" charset="2"/>
              <a:buChar char="Ø"/>
            </a:pPr>
            <a:r>
              <a:rPr lang="sr-Latn-RS" sz="2400" dirty="0"/>
              <a:t>Po normativima</a:t>
            </a:r>
          </a:p>
          <a:p>
            <a:pPr marL="990600" lvl="1" indent="-361950">
              <a:lnSpc>
                <a:spcPct val="150000"/>
              </a:lnSpc>
              <a:spcBef>
                <a:spcPts val="0"/>
              </a:spcBef>
              <a:buClrTx/>
              <a:buSzPct val="80000"/>
              <a:buFont typeface="Wingdings" pitchFamily="2" charset="2"/>
              <a:buChar char="Ø"/>
            </a:pPr>
            <a:r>
              <a:rPr lang="sr-Latn-RS" sz="2400" dirty="0"/>
              <a:t>Po zahtevu reditelja</a:t>
            </a:r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3300" b="1" dirty="0"/>
          </a:p>
          <a:p>
            <a:pPr marL="118872" indent="0">
              <a:buNone/>
            </a:pPr>
            <a:endParaRPr lang="en-US" sz="1500" dirty="0"/>
          </a:p>
          <a:p>
            <a:pPr marL="438912" lvl="1" indent="-320040">
              <a:spcBef>
                <a:spcPts val="0"/>
              </a:spcBef>
              <a:buClr>
                <a:schemeClr val="accent1"/>
              </a:buClr>
              <a:buSzPct val="80000"/>
              <a:buFont typeface="Wingdings" pitchFamily="2" charset="2"/>
              <a:buChar char="§"/>
            </a:pPr>
            <a:endParaRPr lang="sr-Latn-RS" sz="3200" i="1" u="sng" dirty="0"/>
          </a:p>
          <a:p>
            <a:pPr marL="438912" lvl="1" indent="-320040">
              <a:spcBef>
                <a:spcPts val="0"/>
              </a:spcBef>
              <a:buClr>
                <a:schemeClr val="accent1"/>
              </a:buClr>
              <a:buSzPct val="80000"/>
              <a:buFont typeface="Wingdings" pitchFamily="2" charset="2"/>
              <a:buChar char="§"/>
            </a:pPr>
            <a:endParaRPr lang="sr-Latn-RS" sz="3200" i="1" u="sng" dirty="0"/>
          </a:p>
          <a:p>
            <a:pPr marL="438912" lvl="1" indent="-320040">
              <a:spcBef>
                <a:spcPts val="0"/>
              </a:spcBef>
              <a:buClr>
                <a:schemeClr val="accent1"/>
              </a:buClr>
              <a:buSzPct val="80000"/>
              <a:buFont typeface="Wingdings" pitchFamily="2" charset="2"/>
              <a:buChar char="§"/>
            </a:pPr>
            <a:endParaRPr lang="sr-Latn-RS" sz="3200" i="1" u="sng" dirty="0"/>
          </a:p>
          <a:p>
            <a:pPr marL="438912" lvl="1" indent="-320040">
              <a:spcBef>
                <a:spcPts val="0"/>
              </a:spcBef>
              <a:buClr>
                <a:schemeClr val="accent1"/>
              </a:buClr>
              <a:buSzPct val="80000"/>
              <a:buFont typeface="Wingdings" pitchFamily="2" charset="2"/>
              <a:buChar char="§"/>
            </a:pPr>
            <a:endParaRPr lang="sr-Latn-RS" sz="3200" i="1" u="sng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en-US" sz="3200" i="1" u="sng" dirty="0"/>
          </a:p>
          <a:p>
            <a:pPr marL="118872" indent="0">
              <a:buNone/>
            </a:pPr>
            <a:endParaRPr lang="hr-HR" sz="1400" dirty="0"/>
          </a:p>
          <a:p>
            <a:pPr marL="118872" indent="0">
              <a:buNone/>
            </a:pPr>
            <a:endParaRPr lang="hr-HR" sz="1400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en-US" sz="54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81600" y="2895600"/>
            <a:ext cx="4933950" cy="21763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29025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155448"/>
            <a:ext cx="114300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BUDŽETIRANJE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83012" y="1573212"/>
            <a:ext cx="4827588" cy="4827588"/>
          </a:xfrm>
        </p:spPr>
      </p:pic>
    </p:spTree>
    <p:extLst>
      <p:ext uri="{BB962C8B-B14F-4D97-AF65-F5344CB8AC3E}">
        <p14:creationId xmlns:p14="http://schemas.microsoft.com/office/powerpoint/2010/main" val="33736482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76200"/>
            <a:ext cx="115062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Budžetiranje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775192"/>
            <a:ext cx="11506200" cy="4625609"/>
          </a:xfrm>
        </p:spPr>
        <p:txBody>
          <a:bodyPr/>
          <a:lstStyle/>
          <a:p>
            <a:pPr lvl="0"/>
            <a:endParaRPr lang="sl-SI" sz="2400" dirty="0"/>
          </a:p>
          <a:p>
            <a:pPr lvl="0">
              <a:buClrTx/>
              <a:buFont typeface="Wingdings" pitchFamily="2" charset="2"/>
              <a:buChar char="§"/>
            </a:pPr>
            <a:r>
              <a:rPr lang="sl-SI" sz="2400" dirty="0"/>
              <a:t>koliko košta osnovni proizvod (TV emisija)</a:t>
            </a:r>
          </a:p>
          <a:p>
            <a:pPr lvl="0">
              <a:buClrTx/>
              <a:buFont typeface="Wingdings" pitchFamily="2" charset="2"/>
              <a:buChar char="§"/>
            </a:pPr>
            <a:endParaRPr lang="en-US" sz="2800" dirty="0"/>
          </a:p>
          <a:p>
            <a:pPr lvl="0" algn="just">
              <a:buClrTx/>
              <a:buFont typeface="Wingdings" pitchFamily="2" charset="2"/>
              <a:buChar char="§"/>
            </a:pPr>
            <a:r>
              <a:rPr lang="sl-SI" sz="2400" dirty="0"/>
              <a:t>na osnovu kojih elemenata se utvrđuje cena reklamnog prostora u odnosu na cenu TV emisije</a:t>
            </a:r>
          </a:p>
          <a:p>
            <a:pPr lvl="0">
              <a:buClrTx/>
              <a:buFont typeface="Wingdings" pitchFamily="2" charset="2"/>
              <a:buChar char="§"/>
            </a:pPr>
            <a:endParaRPr lang="en-US" sz="2400" dirty="0"/>
          </a:p>
          <a:p>
            <a:pPr lvl="0" algn="just">
              <a:buClrTx/>
              <a:buFont typeface="Wingdings" pitchFamily="2" charset="2"/>
              <a:buChar char="§"/>
            </a:pPr>
            <a:r>
              <a:rPr lang="sl-SI" sz="2400" dirty="0"/>
              <a:t>koliko je potrebno ulagati u osnovna sredstva za rad kako bi se obezbedilo nesmetano odvijanje procesa proizvodnje i emitovanja TV programa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8856268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76200"/>
            <a:ext cx="115062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Elementi kalkulacije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endParaRPr lang="sl-SI" sz="2800" dirty="0"/>
          </a:p>
          <a:p>
            <a:pPr lvl="0">
              <a:lnSpc>
                <a:spcPct val="150000"/>
              </a:lnSpc>
              <a:buClrTx/>
              <a:buFont typeface="Wingdings" pitchFamily="2" charset="2"/>
              <a:buChar char="Ø"/>
            </a:pPr>
            <a:r>
              <a:rPr lang="sl-SI" sz="2400" dirty="0"/>
              <a:t>ŠTA</a:t>
            </a:r>
            <a:endParaRPr lang="en-US" sz="2400" dirty="0"/>
          </a:p>
          <a:p>
            <a:pPr lvl="0">
              <a:lnSpc>
                <a:spcPct val="150000"/>
              </a:lnSpc>
              <a:buClrTx/>
              <a:buFont typeface="Wingdings" pitchFamily="2" charset="2"/>
              <a:buChar char="Ø"/>
            </a:pPr>
            <a:r>
              <a:rPr lang="sl-SI" sz="2400" dirty="0"/>
              <a:t>KOLIKO</a:t>
            </a:r>
            <a:endParaRPr lang="en-US" sz="2400" dirty="0"/>
          </a:p>
          <a:p>
            <a:pPr lvl="0">
              <a:lnSpc>
                <a:spcPct val="150000"/>
              </a:lnSpc>
              <a:buClrTx/>
              <a:buFont typeface="Wingdings" pitchFamily="2" charset="2"/>
              <a:buChar char="Ø"/>
            </a:pPr>
            <a:r>
              <a:rPr lang="sl-SI" sz="2400" dirty="0"/>
              <a:t>KADA</a:t>
            </a:r>
            <a:endParaRPr lang="en-US" sz="2400" dirty="0"/>
          </a:p>
          <a:p>
            <a:pPr lvl="0">
              <a:lnSpc>
                <a:spcPct val="150000"/>
              </a:lnSpc>
              <a:buClrTx/>
              <a:buFont typeface="Wingdings" pitchFamily="2" charset="2"/>
              <a:buChar char="Ø"/>
            </a:pPr>
            <a:r>
              <a:rPr lang="sl-SI" sz="2400" dirty="0"/>
              <a:t>KAKO</a:t>
            </a:r>
            <a:endParaRPr lang="en-US" sz="2400" dirty="0"/>
          </a:p>
          <a:p>
            <a:pPr lvl="0">
              <a:lnSpc>
                <a:spcPct val="150000"/>
              </a:lnSpc>
              <a:buClrTx/>
              <a:buFont typeface="Wingdings" pitchFamily="2" charset="2"/>
              <a:buChar char="Ø"/>
            </a:pPr>
            <a:r>
              <a:rPr lang="sl-SI" sz="2400" dirty="0"/>
              <a:t>SA ČIM</a:t>
            </a:r>
            <a:endParaRPr lang="en-US" sz="2400" dirty="0"/>
          </a:p>
          <a:p>
            <a:pPr lvl="0">
              <a:lnSpc>
                <a:spcPct val="150000"/>
              </a:lnSpc>
              <a:buClrTx/>
              <a:buFont typeface="Wingdings" pitchFamily="2" charset="2"/>
              <a:buChar char="Ø"/>
            </a:pPr>
            <a:r>
              <a:rPr lang="sl-SI" sz="2400" dirty="0"/>
              <a:t>SA KIM</a:t>
            </a:r>
            <a:endParaRPr lang="en-US" sz="2400" dirty="0"/>
          </a:p>
          <a:p>
            <a:pPr marL="118872" indent="0">
              <a:buNone/>
            </a:pP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53000" y="2007647"/>
            <a:ext cx="6248400" cy="41606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99568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76200"/>
            <a:ext cx="115062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Elementi kalkulacije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524000"/>
            <a:ext cx="10972800" cy="5334001"/>
          </a:xfrm>
        </p:spPr>
        <p:txBody>
          <a:bodyPr>
            <a:normAutofit/>
          </a:bodyPr>
          <a:lstStyle/>
          <a:p>
            <a:pPr>
              <a:buClrTx/>
              <a:buFont typeface="Wingdings" pitchFamily="2" charset="2"/>
              <a:buChar char="q"/>
            </a:pPr>
            <a:r>
              <a:rPr lang="sr-Latn-RS" sz="2400" b="1" dirty="0">
                <a:solidFill>
                  <a:srgbClr val="C00000"/>
                </a:solidFill>
              </a:rPr>
              <a:t>Primarni troškovi</a:t>
            </a:r>
          </a:p>
          <a:p>
            <a:pPr marL="714375" indent="-171450">
              <a:lnSpc>
                <a:spcPct val="150000"/>
              </a:lnSpc>
              <a:buClrTx/>
              <a:buFont typeface="Arial" pitchFamily="34" charset="0"/>
              <a:buChar char="•"/>
            </a:pPr>
            <a:r>
              <a:rPr lang="sl-SI" sz="2200" dirty="0"/>
              <a:t>primarni troškovi programske pripreme</a:t>
            </a:r>
            <a:endParaRPr lang="en-US" sz="2200" dirty="0"/>
          </a:p>
          <a:p>
            <a:pPr marL="714375" indent="-171450">
              <a:lnSpc>
                <a:spcPct val="150000"/>
              </a:lnSpc>
              <a:buClrTx/>
              <a:buFont typeface="Arial" pitchFamily="34" charset="0"/>
              <a:buChar char="•"/>
            </a:pPr>
            <a:r>
              <a:rPr lang="sl-SI" sz="2200" dirty="0"/>
              <a:t>primarni troškovi proizvodnje programa</a:t>
            </a:r>
            <a:endParaRPr lang="en-US" sz="2200" dirty="0"/>
          </a:p>
          <a:p>
            <a:pPr marL="118872" indent="0">
              <a:buNone/>
            </a:pPr>
            <a:endParaRPr lang="sr-Latn-RS" sz="1050" b="1" dirty="0"/>
          </a:p>
          <a:p>
            <a:pPr marL="118872" indent="0">
              <a:buNone/>
            </a:pPr>
            <a:endParaRPr lang="sr-Latn-RS" sz="1400" b="1" dirty="0"/>
          </a:p>
          <a:p>
            <a:pPr>
              <a:buClrTx/>
              <a:buFont typeface="Wingdings" pitchFamily="2" charset="2"/>
              <a:buChar char="q"/>
            </a:pPr>
            <a:r>
              <a:rPr lang="sr-Latn-RS" sz="2400" b="1" dirty="0">
                <a:solidFill>
                  <a:srgbClr val="C00000"/>
                </a:solidFill>
              </a:rPr>
              <a:t>Sekundarni troškovi</a:t>
            </a:r>
          </a:p>
          <a:p>
            <a:pPr marL="714375" indent="-171450">
              <a:lnSpc>
                <a:spcPct val="150000"/>
              </a:lnSpc>
              <a:buClrTx/>
              <a:buFont typeface="Arial" pitchFamily="34" charset="0"/>
              <a:buChar char="•"/>
            </a:pPr>
            <a:r>
              <a:rPr lang="sl-SI" sz="2200" dirty="0">
                <a:solidFill>
                  <a:prstClr val="black"/>
                </a:solidFill>
              </a:rPr>
              <a:t>tehnički kapaciteti TV stanice</a:t>
            </a:r>
          </a:p>
          <a:p>
            <a:pPr marL="714375" indent="-171450">
              <a:lnSpc>
                <a:spcPct val="150000"/>
              </a:lnSpc>
              <a:buClrTx/>
              <a:buFont typeface="Arial" pitchFamily="34" charset="0"/>
              <a:buChar char="•"/>
            </a:pPr>
            <a:r>
              <a:rPr lang="sl-SI" sz="2200" dirty="0">
                <a:solidFill>
                  <a:prstClr val="black"/>
                </a:solidFill>
              </a:rPr>
              <a:t>rezervni delovi</a:t>
            </a:r>
          </a:p>
          <a:p>
            <a:pPr marL="714375" indent="-171450">
              <a:lnSpc>
                <a:spcPct val="150000"/>
              </a:lnSpc>
              <a:buClrTx/>
              <a:buFont typeface="Arial" pitchFamily="34" charset="0"/>
              <a:buChar char="•"/>
            </a:pPr>
            <a:r>
              <a:rPr lang="sl-SI" sz="2200" dirty="0">
                <a:solidFill>
                  <a:prstClr val="black"/>
                </a:solidFill>
              </a:rPr>
              <a:t>održavanje</a:t>
            </a:r>
          </a:p>
          <a:p>
            <a:pPr marL="542925" indent="0">
              <a:lnSpc>
                <a:spcPct val="150000"/>
              </a:lnSpc>
              <a:buClrTx/>
              <a:buNone/>
            </a:pPr>
            <a:endParaRPr lang="sl-SI" sz="1800" dirty="0">
              <a:solidFill>
                <a:prstClr val="black"/>
              </a:solidFill>
            </a:endParaRPr>
          </a:p>
          <a:p>
            <a:pPr lvl="0">
              <a:buClrTx/>
              <a:buFont typeface="Wingdings" pitchFamily="2" charset="2"/>
              <a:buChar char="q"/>
            </a:pPr>
            <a:r>
              <a:rPr lang="sr-Latn-RS" sz="2400" b="1" dirty="0">
                <a:solidFill>
                  <a:srgbClr val="C00000"/>
                </a:solidFill>
              </a:rPr>
              <a:t>Ostali troškovi rada TV centra</a:t>
            </a:r>
          </a:p>
          <a:p>
            <a:pPr lvl="0">
              <a:lnSpc>
                <a:spcPct val="150000"/>
              </a:lnSpc>
              <a:buClr>
                <a:srgbClr val="F0AD00"/>
              </a:buClr>
              <a:buFont typeface="Wingdings" pitchFamily="2" charset="2"/>
              <a:buChar char="§"/>
            </a:pPr>
            <a:endParaRPr lang="sl-SI" sz="2400" dirty="0">
              <a:solidFill>
                <a:prstClr val="black"/>
              </a:solidFill>
            </a:endParaRPr>
          </a:p>
          <a:p>
            <a:pPr lvl="0">
              <a:lnSpc>
                <a:spcPct val="150000"/>
              </a:lnSpc>
              <a:buClr>
                <a:srgbClr val="F0AD00"/>
              </a:buClr>
              <a:buFont typeface="Wingdings" pitchFamily="2" charset="2"/>
              <a:buChar char="§"/>
            </a:pPr>
            <a:endParaRPr lang="sl-SI" sz="2400" dirty="0">
              <a:solidFill>
                <a:prstClr val="black"/>
              </a:solidFill>
            </a:endParaRPr>
          </a:p>
          <a:p>
            <a:pPr lvl="0">
              <a:lnSpc>
                <a:spcPct val="150000"/>
              </a:lnSpc>
              <a:buClr>
                <a:srgbClr val="F0AD00"/>
              </a:buClr>
              <a:buFont typeface="Wingdings" pitchFamily="2" charset="2"/>
              <a:buChar char="§"/>
            </a:pPr>
            <a:endParaRPr lang="en-US" sz="2400" dirty="0">
              <a:solidFill>
                <a:prstClr val="black"/>
              </a:solidFill>
            </a:endParaRPr>
          </a:p>
          <a:p>
            <a:endParaRPr lang="sr-Latn-RS" b="1" dirty="0"/>
          </a:p>
          <a:p>
            <a:endParaRPr lang="sr-Latn-RS" b="1" dirty="0"/>
          </a:p>
          <a:p>
            <a:endParaRPr lang="sr-Latn-RS" b="1" dirty="0"/>
          </a:p>
          <a:p>
            <a:endParaRPr lang="sr-Latn-RS" b="1" dirty="0"/>
          </a:p>
          <a:p>
            <a:pPr marL="118872" indent="0">
              <a:buNone/>
            </a:pPr>
            <a:endParaRPr lang="sr-Latn-RS" sz="1400" dirty="0"/>
          </a:p>
          <a:p>
            <a:endParaRPr lang="sr-Latn-RS" sz="1400" dirty="0"/>
          </a:p>
          <a:p>
            <a:pPr marL="118872" indent="0">
              <a:buNone/>
            </a:pPr>
            <a:endParaRPr lang="sr-Latn-R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29400" y="2514600"/>
            <a:ext cx="4616576" cy="30736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92795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76200"/>
            <a:ext cx="115062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Primarni troškovi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600201"/>
            <a:ext cx="11049000" cy="5105399"/>
          </a:xfrm>
        </p:spPr>
        <p:txBody>
          <a:bodyPr>
            <a:normAutofit/>
          </a:bodyPr>
          <a:lstStyle/>
          <a:p>
            <a:pPr marL="438912" lvl="1" indent="-320040">
              <a:spcBef>
                <a:spcPts val="0"/>
              </a:spcBef>
              <a:buClrTx/>
              <a:buSzPct val="80000"/>
              <a:buFont typeface="Wingdings 2"/>
              <a:buChar char=""/>
            </a:pPr>
            <a:r>
              <a:rPr lang="sr-Latn-RS" sz="2400" b="1" dirty="0">
                <a:solidFill>
                  <a:srgbClr val="C00000"/>
                </a:solidFill>
              </a:rPr>
              <a:t>Primarni troškovi programske </a:t>
            </a:r>
            <a:r>
              <a:rPr lang="sr-Latn-RS" sz="2400" b="1" u="sng" dirty="0">
                <a:solidFill>
                  <a:srgbClr val="C00000"/>
                </a:solidFill>
              </a:rPr>
              <a:t>pripreme</a:t>
            </a:r>
          </a:p>
          <a:p>
            <a:pPr marL="895350" lvl="1" indent="-352425">
              <a:lnSpc>
                <a:spcPct val="15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sr-Latn-RS" sz="2200" dirty="0"/>
              <a:t>scenario</a:t>
            </a:r>
          </a:p>
          <a:p>
            <a:pPr marL="895350" lvl="1" indent="-352425">
              <a:lnSpc>
                <a:spcPct val="15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sr-Latn-RS" sz="2200" dirty="0"/>
              <a:t>rediteljska koncepcija</a:t>
            </a:r>
          </a:p>
          <a:p>
            <a:pPr marL="895350" lvl="1" indent="-352425">
              <a:lnSpc>
                <a:spcPct val="15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sr-Latn-RS" sz="2200" dirty="0"/>
              <a:t>idejne skice dekora i kostima</a:t>
            </a:r>
          </a:p>
          <a:p>
            <a:pPr marL="895350" lvl="1" indent="-352425">
              <a:lnSpc>
                <a:spcPct val="15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sr-Latn-RS" sz="2200" dirty="0"/>
              <a:t>izbor izvođača</a:t>
            </a:r>
          </a:p>
          <a:p>
            <a:pPr marL="895350" lvl="1" indent="-352425">
              <a:lnSpc>
                <a:spcPct val="15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sr-Latn-RS" sz="2200" dirty="0"/>
              <a:t>izrada dekora i kostima</a:t>
            </a:r>
          </a:p>
          <a:p>
            <a:pPr marL="895350" lvl="1" indent="-352425">
              <a:lnSpc>
                <a:spcPct val="15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sr-Latn-RS" sz="2200" dirty="0"/>
              <a:t>komponovanje muzike</a:t>
            </a:r>
          </a:p>
          <a:p>
            <a:pPr marL="895350" lvl="1" indent="-352425">
              <a:lnSpc>
                <a:spcPct val="15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sr-Latn-RS" sz="2200" dirty="0"/>
              <a:t>igrajuća i potrošna rekvizita</a:t>
            </a:r>
          </a:p>
          <a:p>
            <a:pPr marL="895350" lvl="1" indent="-352425">
              <a:lnSpc>
                <a:spcPct val="15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sr-Latn-RS" sz="2200" dirty="0"/>
              <a:t>obezbeđivanje arhivskog materijala</a:t>
            </a:r>
          </a:p>
          <a:p>
            <a:pPr marL="895350" lvl="1" indent="-352425">
              <a:lnSpc>
                <a:spcPct val="15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sr-Latn-RS" sz="2200" dirty="0"/>
              <a:t>putni troškovi za potrebe izviđanja terena</a:t>
            </a:r>
            <a:endParaRPr lang="en-US" sz="2200" dirty="0"/>
          </a:p>
          <a:p>
            <a:pPr marL="118872" indent="0">
              <a:buNone/>
            </a:pPr>
            <a:endParaRPr lang="en-US" sz="1500" dirty="0"/>
          </a:p>
          <a:p>
            <a:pPr marL="438912" lvl="1" indent="-320040">
              <a:spcBef>
                <a:spcPts val="0"/>
              </a:spcBef>
              <a:buClr>
                <a:schemeClr val="accent1"/>
              </a:buClr>
              <a:buSzPct val="80000"/>
              <a:buFont typeface="Wingdings" pitchFamily="2" charset="2"/>
              <a:buChar char="§"/>
            </a:pPr>
            <a:endParaRPr lang="sr-Latn-RS" sz="3200" i="1" u="sng" dirty="0"/>
          </a:p>
          <a:p>
            <a:pPr marL="438912" lvl="1" indent="-320040">
              <a:spcBef>
                <a:spcPts val="0"/>
              </a:spcBef>
              <a:buClr>
                <a:schemeClr val="accent1"/>
              </a:buClr>
              <a:buSzPct val="80000"/>
              <a:buFont typeface="Wingdings" pitchFamily="2" charset="2"/>
              <a:buChar char="§"/>
            </a:pPr>
            <a:endParaRPr lang="sr-Latn-RS" sz="3200" i="1" u="sng" dirty="0"/>
          </a:p>
          <a:p>
            <a:pPr marL="438912" lvl="1" indent="-320040">
              <a:spcBef>
                <a:spcPts val="0"/>
              </a:spcBef>
              <a:buClr>
                <a:schemeClr val="accent1"/>
              </a:buClr>
              <a:buSzPct val="80000"/>
              <a:buFont typeface="Wingdings" pitchFamily="2" charset="2"/>
              <a:buChar char="§"/>
            </a:pPr>
            <a:endParaRPr lang="sr-Latn-RS" sz="3200" i="1" u="sng" dirty="0"/>
          </a:p>
          <a:p>
            <a:pPr marL="438912" lvl="1" indent="-320040">
              <a:spcBef>
                <a:spcPts val="0"/>
              </a:spcBef>
              <a:buClr>
                <a:schemeClr val="accent1"/>
              </a:buClr>
              <a:buSzPct val="80000"/>
              <a:buFont typeface="Wingdings" pitchFamily="2" charset="2"/>
              <a:buChar char="§"/>
            </a:pPr>
            <a:endParaRPr lang="sr-Latn-RS" sz="3200" i="1" u="sng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en-US" sz="3200" i="1" u="sng" dirty="0"/>
          </a:p>
          <a:p>
            <a:pPr marL="118872" indent="0">
              <a:buNone/>
            </a:pPr>
            <a:endParaRPr lang="hr-HR" sz="1400" dirty="0"/>
          </a:p>
          <a:p>
            <a:pPr marL="118872" indent="0">
              <a:buNone/>
            </a:pPr>
            <a:endParaRPr lang="hr-HR" sz="1400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en-US" sz="5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05600" y="2667000"/>
            <a:ext cx="4462163" cy="2971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35814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76200"/>
            <a:ext cx="115062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Primarni troškovi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752600"/>
            <a:ext cx="10972800" cy="4876800"/>
          </a:xfrm>
        </p:spPr>
        <p:txBody>
          <a:bodyPr>
            <a:normAutofit/>
          </a:bodyPr>
          <a:lstStyle/>
          <a:p>
            <a:pPr marL="438912" lvl="1" indent="-320040">
              <a:spcBef>
                <a:spcPts val="0"/>
              </a:spcBef>
              <a:buClrTx/>
              <a:buSzPct val="80000"/>
              <a:buFont typeface="Wingdings 2"/>
              <a:buChar char=""/>
            </a:pPr>
            <a:r>
              <a:rPr lang="sr-Latn-RS" sz="2400" b="1" dirty="0">
                <a:solidFill>
                  <a:srgbClr val="C00000"/>
                </a:solidFill>
              </a:rPr>
              <a:t>Primarni troškovi </a:t>
            </a:r>
            <a:r>
              <a:rPr lang="sr-Latn-RS" sz="2400" b="1" u="sng" dirty="0">
                <a:solidFill>
                  <a:srgbClr val="C00000"/>
                </a:solidFill>
              </a:rPr>
              <a:t>proizvodnje</a:t>
            </a:r>
            <a:r>
              <a:rPr lang="sr-Latn-RS" sz="2400" b="1" dirty="0">
                <a:solidFill>
                  <a:srgbClr val="C00000"/>
                </a:solidFill>
              </a:rPr>
              <a:t> programa</a:t>
            </a:r>
          </a:p>
          <a:p>
            <a:pPr marL="688975" lvl="1" indent="-241300">
              <a:spcBef>
                <a:spcPts val="0"/>
              </a:spcBef>
              <a:buClrTx/>
              <a:buSzPct val="80000"/>
              <a:buFont typeface="Wingdings" pitchFamily="2" charset="2"/>
              <a:buChar char="ü"/>
            </a:pPr>
            <a:r>
              <a:rPr lang="sr-Latn-RS" sz="2000" b="1" i="1" u="sng" dirty="0"/>
              <a:t>direktni troškovi tokom realizacije</a:t>
            </a:r>
          </a:p>
          <a:p>
            <a:pPr marL="690372" lvl="1" indent="-571500">
              <a:spcBef>
                <a:spcPts val="0"/>
              </a:spcBef>
              <a:buClr>
                <a:schemeClr val="accent1"/>
              </a:buClr>
              <a:buSzPct val="80000"/>
              <a:buFont typeface="Arial" pitchFamily="34" charset="0"/>
              <a:buChar char="•"/>
            </a:pPr>
            <a:endParaRPr lang="sr-Latn-RS" sz="2400" b="1" i="1" u="sng" dirty="0"/>
          </a:p>
          <a:p>
            <a:pPr marL="809625" lvl="1" indent="-266700">
              <a:lnSpc>
                <a:spcPct val="15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sr-Latn-RS" sz="2200" dirty="0"/>
              <a:t>putni troškovi, smeštaj, dnevnice (izvan sedišta TV)</a:t>
            </a:r>
          </a:p>
          <a:p>
            <a:pPr marL="809625" lvl="1" indent="-266700">
              <a:lnSpc>
                <a:spcPct val="15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sr-Latn-RS" sz="2200" dirty="0"/>
              <a:t>zakup objekta</a:t>
            </a:r>
          </a:p>
          <a:p>
            <a:pPr marL="809625" lvl="1" indent="-266700">
              <a:lnSpc>
                <a:spcPct val="15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sr-Latn-RS" sz="2200" dirty="0"/>
              <a:t>najam scenske tehnike (kran, far)</a:t>
            </a:r>
          </a:p>
          <a:p>
            <a:pPr marL="809625" lvl="1" indent="-266700">
              <a:lnSpc>
                <a:spcPct val="15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sr-Latn-RS" sz="2200" dirty="0"/>
              <a:t>najam dodatne rasvete</a:t>
            </a:r>
          </a:p>
          <a:p>
            <a:pPr marL="809625" lvl="1" indent="-266700">
              <a:lnSpc>
                <a:spcPct val="15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sr-Latn-RS" sz="2200" dirty="0"/>
              <a:t>zakup satelitske trase (space segment)</a:t>
            </a:r>
          </a:p>
          <a:p>
            <a:pPr marL="118872" indent="0">
              <a:buNone/>
            </a:pPr>
            <a:endParaRPr lang="en-US" sz="1500" dirty="0"/>
          </a:p>
          <a:p>
            <a:pPr marL="438912" lvl="1" indent="-320040">
              <a:spcBef>
                <a:spcPts val="0"/>
              </a:spcBef>
              <a:buClr>
                <a:schemeClr val="accent1"/>
              </a:buClr>
              <a:buSzPct val="80000"/>
              <a:buFont typeface="Wingdings" pitchFamily="2" charset="2"/>
              <a:buChar char="§"/>
            </a:pPr>
            <a:endParaRPr lang="sr-Latn-RS" sz="3200" i="1" u="sng" dirty="0"/>
          </a:p>
          <a:p>
            <a:pPr marL="438912" lvl="1" indent="-320040">
              <a:spcBef>
                <a:spcPts val="0"/>
              </a:spcBef>
              <a:buClr>
                <a:schemeClr val="accent1"/>
              </a:buClr>
              <a:buSzPct val="80000"/>
              <a:buFont typeface="Wingdings" pitchFamily="2" charset="2"/>
              <a:buChar char="§"/>
            </a:pPr>
            <a:endParaRPr lang="sr-Latn-RS" sz="3200" i="1" u="sng" dirty="0"/>
          </a:p>
          <a:p>
            <a:pPr marL="438912" lvl="1" indent="-320040">
              <a:spcBef>
                <a:spcPts val="0"/>
              </a:spcBef>
              <a:buClr>
                <a:schemeClr val="accent1"/>
              </a:buClr>
              <a:buSzPct val="80000"/>
              <a:buFont typeface="Wingdings" pitchFamily="2" charset="2"/>
              <a:buChar char="§"/>
            </a:pPr>
            <a:endParaRPr lang="sr-Latn-RS" sz="3200" i="1" u="sng" dirty="0"/>
          </a:p>
          <a:p>
            <a:pPr marL="438912" lvl="1" indent="-320040">
              <a:spcBef>
                <a:spcPts val="0"/>
              </a:spcBef>
              <a:buClr>
                <a:schemeClr val="accent1"/>
              </a:buClr>
              <a:buSzPct val="80000"/>
              <a:buFont typeface="Wingdings" pitchFamily="2" charset="2"/>
              <a:buChar char="§"/>
            </a:pPr>
            <a:endParaRPr lang="sr-Latn-RS" sz="3200" i="1" u="sng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en-US" sz="3200" i="1" u="sng" dirty="0"/>
          </a:p>
          <a:p>
            <a:pPr marL="118872" indent="0">
              <a:buNone/>
            </a:pPr>
            <a:endParaRPr lang="hr-HR" sz="1400" dirty="0"/>
          </a:p>
          <a:p>
            <a:pPr marL="118872" indent="0">
              <a:buNone/>
            </a:pPr>
            <a:endParaRPr lang="hr-HR" sz="1400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en-US" sz="5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43800" y="3733800"/>
            <a:ext cx="3965145" cy="2640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61816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76200"/>
            <a:ext cx="115062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Ostali troškovi rada TV centra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600201"/>
            <a:ext cx="11277600" cy="5181599"/>
          </a:xfrm>
        </p:spPr>
        <p:txBody>
          <a:bodyPr>
            <a:normAutofit/>
          </a:bodyPr>
          <a:lstStyle/>
          <a:p>
            <a:pPr marL="438912" lvl="1" indent="-320040">
              <a:spcBef>
                <a:spcPts val="0"/>
              </a:spcBef>
              <a:buClrTx/>
              <a:buSzPct val="80000"/>
              <a:buFont typeface="Wingdings 2"/>
              <a:buChar char=""/>
            </a:pPr>
            <a:r>
              <a:rPr lang="sr-Latn-RS" sz="2400" b="1" dirty="0">
                <a:solidFill>
                  <a:srgbClr val="C00000"/>
                </a:solidFill>
              </a:rPr>
              <a:t>Ostali troškovi rada TV stanice</a:t>
            </a:r>
          </a:p>
          <a:p>
            <a:pPr lvl="0">
              <a:lnSpc>
                <a:spcPct val="120000"/>
              </a:lnSpc>
            </a:pPr>
            <a:endParaRPr lang="hr-HR" sz="400" dirty="0"/>
          </a:p>
          <a:p>
            <a:pPr marL="714375" indent="-266700">
              <a:lnSpc>
                <a:spcPct val="120000"/>
              </a:lnSpc>
              <a:buClrTx/>
              <a:buFont typeface="Arial" pitchFamily="34" charset="0"/>
              <a:buChar char="•"/>
            </a:pPr>
            <a:r>
              <a:rPr lang="hr-HR" sz="2200" dirty="0"/>
              <a:t>utrošak električne energije</a:t>
            </a:r>
            <a:endParaRPr lang="en-US" sz="2200" dirty="0"/>
          </a:p>
          <a:p>
            <a:pPr marL="714375" indent="-266700">
              <a:lnSpc>
                <a:spcPct val="120000"/>
              </a:lnSpc>
              <a:buClrTx/>
              <a:buFont typeface="Arial" pitchFamily="34" charset="0"/>
              <a:buChar char="•"/>
            </a:pPr>
            <a:r>
              <a:rPr lang="hr-HR" sz="2200" dirty="0"/>
              <a:t>utrošak toplotne energije</a:t>
            </a:r>
            <a:endParaRPr lang="en-US" sz="2200" dirty="0"/>
          </a:p>
          <a:p>
            <a:pPr marL="714375" indent="-266700">
              <a:lnSpc>
                <a:spcPct val="120000"/>
              </a:lnSpc>
              <a:buClrTx/>
              <a:buFont typeface="Arial" pitchFamily="34" charset="0"/>
              <a:buChar char="•"/>
            </a:pPr>
            <a:r>
              <a:rPr lang="hr-HR" sz="2200" dirty="0"/>
              <a:t>gorivo (za vozni park)</a:t>
            </a:r>
            <a:endParaRPr lang="en-US" sz="2200" dirty="0"/>
          </a:p>
          <a:p>
            <a:pPr marL="714375" indent="-266700">
              <a:lnSpc>
                <a:spcPct val="120000"/>
              </a:lnSpc>
              <a:buClrTx/>
              <a:buFont typeface="Arial" pitchFamily="34" charset="0"/>
              <a:buChar char="•"/>
            </a:pPr>
            <a:r>
              <a:rPr lang="hr-HR" sz="2200" dirty="0"/>
              <a:t>taksi prevoz</a:t>
            </a:r>
            <a:endParaRPr lang="en-US" sz="2200" dirty="0"/>
          </a:p>
          <a:p>
            <a:pPr marL="714375" indent="-266700">
              <a:lnSpc>
                <a:spcPct val="120000"/>
              </a:lnSpc>
              <a:buClrTx/>
              <a:buFont typeface="Arial" pitchFamily="34" charset="0"/>
              <a:buChar char="•"/>
            </a:pPr>
            <a:r>
              <a:rPr lang="hr-HR" sz="2200" dirty="0"/>
              <a:t>utrošak telefonskih impulsa</a:t>
            </a:r>
            <a:endParaRPr lang="en-US" sz="2200" dirty="0"/>
          </a:p>
          <a:p>
            <a:pPr marL="714375" indent="-266700">
              <a:lnSpc>
                <a:spcPct val="120000"/>
              </a:lnSpc>
              <a:buClrTx/>
              <a:buFont typeface="Arial" pitchFamily="34" charset="0"/>
              <a:buChar char="•"/>
            </a:pPr>
            <a:r>
              <a:rPr lang="hr-HR" sz="2200" dirty="0"/>
              <a:t>tekuće investiciono održavanje</a:t>
            </a:r>
            <a:endParaRPr lang="en-US" sz="2200" dirty="0"/>
          </a:p>
          <a:p>
            <a:pPr marL="714375" indent="-266700">
              <a:lnSpc>
                <a:spcPct val="120000"/>
              </a:lnSpc>
              <a:buClrTx/>
              <a:buFont typeface="Arial" pitchFamily="34" charset="0"/>
              <a:buChar char="•"/>
            </a:pPr>
            <a:r>
              <a:rPr lang="hr-HR" sz="2200" dirty="0"/>
              <a:t>zakup prostora</a:t>
            </a:r>
            <a:endParaRPr lang="en-US" sz="2200" dirty="0"/>
          </a:p>
          <a:p>
            <a:pPr marL="714375" indent="-266700">
              <a:lnSpc>
                <a:spcPct val="120000"/>
              </a:lnSpc>
              <a:buClrTx/>
              <a:buFont typeface="Arial" pitchFamily="34" charset="0"/>
              <a:buChar char="•"/>
            </a:pPr>
            <a:r>
              <a:rPr lang="hr-HR" sz="2200" dirty="0"/>
              <a:t>zakup opreme</a:t>
            </a:r>
            <a:endParaRPr lang="en-US" sz="2200" dirty="0"/>
          </a:p>
          <a:p>
            <a:pPr marL="714375" indent="-266700">
              <a:lnSpc>
                <a:spcPct val="120000"/>
              </a:lnSpc>
              <a:buClrTx/>
              <a:buFont typeface="Arial" pitchFamily="34" charset="0"/>
              <a:buChar char="•"/>
            </a:pPr>
            <a:r>
              <a:rPr lang="hr-HR" sz="2200" dirty="0"/>
              <a:t>komunalne usluge</a:t>
            </a:r>
            <a:endParaRPr lang="en-US" sz="2200" dirty="0"/>
          </a:p>
          <a:p>
            <a:pPr marL="714375" indent="-266700">
              <a:lnSpc>
                <a:spcPct val="120000"/>
              </a:lnSpc>
              <a:buClrTx/>
              <a:buFont typeface="Arial" pitchFamily="34" charset="0"/>
              <a:buChar char="•"/>
            </a:pPr>
            <a:r>
              <a:rPr lang="hr-HR" sz="2200" dirty="0"/>
              <a:t>oglasi i reklame (sopstvene PR kampanje)</a:t>
            </a:r>
            <a:endParaRPr lang="en-US" sz="2200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400" dirty="0"/>
          </a:p>
          <a:p>
            <a:pPr marL="118872" indent="0">
              <a:buNone/>
            </a:pPr>
            <a:endParaRPr lang="en-US" sz="1500" dirty="0"/>
          </a:p>
          <a:p>
            <a:pPr marL="438912" lvl="1" indent="-320040">
              <a:spcBef>
                <a:spcPts val="0"/>
              </a:spcBef>
              <a:buClr>
                <a:schemeClr val="accent1"/>
              </a:buClr>
              <a:buSzPct val="80000"/>
              <a:buFont typeface="Wingdings" pitchFamily="2" charset="2"/>
              <a:buChar char="§"/>
            </a:pPr>
            <a:endParaRPr lang="sr-Latn-RS" sz="3200" i="1" u="sng" dirty="0"/>
          </a:p>
          <a:p>
            <a:pPr marL="438912" lvl="1" indent="-320040">
              <a:spcBef>
                <a:spcPts val="0"/>
              </a:spcBef>
              <a:buClr>
                <a:schemeClr val="accent1"/>
              </a:buClr>
              <a:buSzPct val="80000"/>
              <a:buFont typeface="Wingdings" pitchFamily="2" charset="2"/>
              <a:buChar char="§"/>
            </a:pPr>
            <a:endParaRPr lang="sr-Latn-RS" sz="3200" i="1" u="sng" dirty="0"/>
          </a:p>
          <a:p>
            <a:pPr marL="438912" lvl="1" indent="-320040">
              <a:spcBef>
                <a:spcPts val="0"/>
              </a:spcBef>
              <a:buClr>
                <a:schemeClr val="accent1"/>
              </a:buClr>
              <a:buSzPct val="80000"/>
              <a:buFont typeface="Wingdings" pitchFamily="2" charset="2"/>
              <a:buChar char="§"/>
            </a:pPr>
            <a:endParaRPr lang="sr-Latn-RS" sz="3200" i="1" u="sng" dirty="0"/>
          </a:p>
          <a:p>
            <a:pPr marL="438912" lvl="1" indent="-320040">
              <a:spcBef>
                <a:spcPts val="0"/>
              </a:spcBef>
              <a:buClr>
                <a:schemeClr val="accent1"/>
              </a:buClr>
              <a:buSzPct val="80000"/>
              <a:buFont typeface="Wingdings" pitchFamily="2" charset="2"/>
              <a:buChar char="§"/>
            </a:pPr>
            <a:endParaRPr lang="sr-Latn-RS" sz="3200" i="1" u="sng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en-US" sz="3200" i="1" u="sng" dirty="0"/>
          </a:p>
          <a:p>
            <a:pPr marL="118872" indent="0">
              <a:buNone/>
            </a:pPr>
            <a:endParaRPr lang="hr-HR" sz="1400" dirty="0"/>
          </a:p>
          <a:p>
            <a:pPr marL="118872" indent="0">
              <a:buNone/>
            </a:pPr>
            <a:endParaRPr lang="hr-HR" sz="1400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en-US" sz="54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6600" y="2133600"/>
            <a:ext cx="3962400" cy="3962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496816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76200"/>
            <a:ext cx="115062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Ostali troškovi rada TV centra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11506200" cy="5181599"/>
          </a:xfrm>
        </p:spPr>
        <p:txBody>
          <a:bodyPr>
            <a:normAutofit fontScale="92500" lnSpcReduction="20000"/>
          </a:bodyPr>
          <a:lstStyle/>
          <a:p>
            <a:pPr marL="438912" lvl="1" indent="-320040">
              <a:spcBef>
                <a:spcPts val="0"/>
              </a:spcBef>
              <a:buClrTx/>
              <a:buSzPct val="80000"/>
              <a:buFont typeface="Wingdings 2"/>
              <a:buChar char=""/>
            </a:pPr>
            <a:r>
              <a:rPr lang="sr-Latn-RS" sz="2600" b="1" dirty="0">
                <a:solidFill>
                  <a:srgbClr val="C00000"/>
                </a:solidFill>
              </a:rPr>
              <a:t>Ostali troškovi rada TV stanice</a:t>
            </a:r>
          </a:p>
          <a:p>
            <a:pPr marL="714375" indent="-266700">
              <a:lnSpc>
                <a:spcPct val="170000"/>
              </a:lnSpc>
              <a:buClrTx/>
              <a:buFont typeface="Arial" pitchFamily="34" charset="0"/>
              <a:buChar char="•"/>
            </a:pPr>
            <a:r>
              <a:rPr lang="hr-HR" sz="2400" dirty="0"/>
              <a:t>novine i časopisi</a:t>
            </a:r>
            <a:endParaRPr lang="en-US" sz="2400" dirty="0"/>
          </a:p>
          <a:p>
            <a:pPr marL="714375" indent="-266700">
              <a:lnSpc>
                <a:spcPct val="170000"/>
              </a:lnSpc>
              <a:buClrTx/>
              <a:buFont typeface="Arial" pitchFamily="34" charset="0"/>
              <a:buChar char="•"/>
            </a:pPr>
            <a:r>
              <a:rPr lang="hr-HR" sz="2400" dirty="0"/>
              <a:t>kozmetičar, frizer (za prezentere)</a:t>
            </a:r>
            <a:endParaRPr lang="en-US" sz="2400" dirty="0"/>
          </a:p>
          <a:p>
            <a:pPr marL="714375" indent="-266700">
              <a:lnSpc>
                <a:spcPct val="170000"/>
              </a:lnSpc>
              <a:buClrTx/>
              <a:buFont typeface="Arial" pitchFamily="34" charset="0"/>
              <a:buChar char="•"/>
            </a:pPr>
            <a:r>
              <a:rPr lang="hr-HR" sz="2400" dirty="0"/>
              <a:t>troškovi prevoza na rad</a:t>
            </a:r>
            <a:endParaRPr lang="en-US" sz="2400" dirty="0"/>
          </a:p>
          <a:p>
            <a:pPr marL="714375" indent="-266700">
              <a:lnSpc>
                <a:spcPct val="170000"/>
              </a:lnSpc>
              <a:buClrTx/>
              <a:buFont typeface="Arial" pitchFamily="34" charset="0"/>
              <a:buChar char="•"/>
            </a:pPr>
            <a:r>
              <a:rPr lang="hr-HR" sz="2400" dirty="0"/>
              <a:t>topli obrok</a:t>
            </a:r>
            <a:endParaRPr lang="en-US" sz="2400" dirty="0"/>
          </a:p>
          <a:p>
            <a:pPr marL="714375" indent="-266700">
              <a:lnSpc>
                <a:spcPct val="170000"/>
              </a:lnSpc>
              <a:buClrTx/>
              <a:buFont typeface="Arial" pitchFamily="34" charset="0"/>
              <a:buChar char="•"/>
            </a:pPr>
            <a:r>
              <a:rPr lang="hr-HR" sz="2400" dirty="0"/>
              <a:t>reprezentacija</a:t>
            </a:r>
            <a:endParaRPr lang="en-US" sz="2400" dirty="0"/>
          </a:p>
          <a:p>
            <a:pPr marL="714375" indent="-266700">
              <a:lnSpc>
                <a:spcPct val="170000"/>
              </a:lnSpc>
              <a:buClrTx/>
              <a:buFont typeface="Arial" pitchFamily="34" charset="0"/>
              <a:buChar char="•"/>
            </a:pPr>
            <a:r>
              <a:rPr lang="hr-HR" sz="2400" dirty="0"/>
              <a:t>premije osiguranja</a:t>
            </a:r>
            <a:endParaRPr lang="en-US" sz="2400" dirty="0"/>
          </a:p>
          <a:p>
            <a:pPr marL="714375" indent="-266700">
              <a:lnSpc>
                <a:spcPct val="170000"/>
              </a:lnSpc>
              <a:buClrTx/>
              <a:buFont typeface="Arial" pitchFamily="34" charset="0"/>
              <a:buChar char="•"/>
            </a:pPr>
            <a:r>
              <a:rPr lang="hr-HR" sz="2400" dirty="0"/>
              <a:t>naknada za građevinsko zemljište</a:t>
            </a:r>
            <a:endParaRPr lang="en-US" sz="2400" dirty="0"/>
          </a:p>
          <a:p>
            <a:pPr marL="714375" indent="-266700">
              <a:lnSpc>
                <a:spcPct val="170000"/>
              </a:lnSpc>
              <a:buClrTx/>
              <a:buFont typeface="Arial" pitchFamily="34" charset="0"/>
              <a:buChar char="•"/>
            </a:pPr>
            <a:r>
              <a:rPr lang="hr-HR" sz="2400" dirty="0"/>
              <a:t>poslovno-tehnička saradnja sa drugim TV stanicama</a:t>
            </a:r>
            <a:endParaRPr lang="en-US" sz="2400" dirty="0"/>
          </a:p>
          <a:p>
            <a:pPr marL="714375" indent="-266700">
              <a:lnSpc>
                <a:spcPct val="170000"/>
              </a:lnSpc>
              <a:buClrTx/>
              <a:buFont typeface="Arial" pitchFamily="34" charset="0"/>
              <a:buChar char="•"/>
            </a:pPr>
            <a:r>
              <a:rPr lang="hr-HR" sz="2400" dirty="0"/>
              <a:t>bruto lični dohodak (redovan i honorarni rad)</a:t>
            </a:r>
            <a:endParaRPr lang="sr-Latn-RS" sz="2400" i="1" u="sng" dirty="0"/>
          </a:p>
          <a:p>
            <a:pPr marL="438912" lvl="1" indent="-320040">
              <a:spcBef>
                <a:spcPts val="0"/>
              </a:spcBef>
              <a:buClr>
                <a:schemeClr val="accent1"/>
              </a:buClr>
              <a:buSzPct val="80000"/>
              <a:buFont typeface="Wingdings" pitchFamily="2" charset="2"/>
              <a:buChar char="§"/>
            </a:pPr>
            <a:endParaRPr lang="sr-Latn-RS" sz="3200" i="1" u="sng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en-US" sz="3200" i="1" u="sng" dirty="0"/>
          </a:p>
          <a:p>
            <a:pPr marL="118872" indent="0">
              <a:buNone/>
            </a:pPr>
            <a:endParaRPr lang="hr-HR" sz="1400" dirty="0"/>
          </a:p>
          <a:p>
            <a:pPr marL="118872" indent="0">
              <a:buNone/>
            </a:pPr>
            <a:endParaRPr lang="hr-HR" sz="1400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en-US" sz="54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6600" y="2057400"/>
            <a:ext cx="3352800" cy="3352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455750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76200"/>
            <a:ext cx="115062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Sekundarni troškovi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714375" lvl="1" indent="-352425">
              <a:lnSpc>
                <a:spcPct val="200000"/>
              </a:lnSpc>
              <a:spcBef>
                <a:spcPts val="0"/>
              </a:spcBef>
              <a:buClrTx/>
              <a:buSzPct val="80000"/>
              <a:buFont typeface="Wingdings" pitchFamily="2" charset="2"/>
              <a:buChar char="Ø"/>
            </a:pPr>
            <a:endParaRPr lang="sr-Latn-RS" sz="2400" b="1" dirty="0">
              <a:solidFill>
                <a:srgbClr val="C00000"/>
              </a:solidFill>
            </a:endParaRPr>
          </a:p>
          <a:p>
            <a:pPr marL="714375" lvl="1" indent="-352425">
              <a:lnSpc>
                <a:spcPct val="200000"/>
              </a:lnSpc>
              <a:spcBef>
                <a:spcPts val="0"/>
              </a:spcBef>
              <a:buClrTx/>
              <a:buSzPct val="80000"/>
              <a:buFont typeface="Wingdings" pitchFamily="2" charset="2"/>
              <a:buChar char="Ø"/>
            </a:pPr>
            <a:r>
              <a:rPr lang="sr-Latn-RS" sz="2400" b="1" dirty="0">
                <a:solidFill>
                  <a:srgbClr val="C00000"/>
                </a:solidFill>
              </a:rPr>
              <a:t>Tehnički kapaciteti</a:t>
            </a:r>
          </a:p>
          <a:p>
            <a:pPr marL="714375" lvl="1" indent="-352425">
              <a:lnSpc>
                <a:spcPct val="200000"/>
              </a:lnSpc>
              <a:spcBef>
                <a:spcPts val="0"/>
              </a:spcBef>
              <a:buClrTx/>
              <a:buSzPct val="80000"/>
              <a:buFont typeface="Wingdings" pitchFamily="2" charset="2"/>
              <a:buChar char="Ø"/>
            </a:pPr>
            <a:r>
              <a:rPr lang="sr-Latn-RS" sz="2400" b="1" dirty="0">
                <a:solidFill>
                  <a:srgbClr val="C00000"/>
                </a:solidFill>
              </a:rPr>
              <a:t>Rezervni delovi</a:t>
            </a:r>
          </a:p>
          <a:p>
            <a:pPr marL="714375" lvl="1" indent="-352425">
              <a:lnSpc>
                <a:spcPct val="200000"/>
              </a:lnSpc>
              <a:spcBef>
                <a:spcPts val="0"/>
              </a:spcBef>
              <a:buClrTx/>
              <a:buSzPct val="80000"/>
              <a:buFont typeface="Wingdings" pitchFamily="2" charset="2"/>
              <a:buChar char="Ø"/>
            </a:pPr>
            <a:r>
              <a:rPr lang="sr-Latn-RS" sz="2400" b="1" dirty="0">
                <a:solidFill>
                  <a:srgbClr val="C00000"/>
                </a:solidFill>
              </a:rPr>
              <a:t>Održavanje</a:t>
            </a:r>
          </a:p>
          <a:p>
            <a:pPr marL="438912" lvl="1" indent="-320040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3300" b="1" dirty="0"/>
          </a:p>
          <a:p>
            <a:pPr marL="118872" indent="0">
              <a:buNone/>
            </a:pPr>
            <a:endParaRPr lang="en-US" sz="1500" dirty="0"/>
          </a:p>
          <a:p>
            <a:pPr marL="438912" lvl="1" indent="-320040">
              <a:spcBef>
                <a:spcPts val="0"/>
              </a:spcBef>
              <a:buClr>
                <a:schemeClr val="accent1"/>
              </a:buClr>
              <a:buSzPct val="80000"/>
              <a:buFont typeface="Wingdings" pitchFamily="2" charset="2"/>
              <a:buChar char="§"/>
            </a:pPr>
            <a:endParaRPr lang="sr-Latn-RS" sz="3200" i="1" u="sng" dirty="0"/>
          </a:p>
          <a:p>
            <a:pPr marL="438912" lvl="1" indent="-320040">
              <a:spcBef>
                <a:spcPts val="0"/>
              </a:spcBef>
              <a:buClr>
                <a:schemeClr val="accent1"/>
              </a:buClr>
              <a:buSzPct val="80000"/>
              <a:buFont typeface="Wingdings" pitchFamily="2" charset="2"/>
              <a:buChar char="§"/>
            </a:pPr>
            <a:endParaRPr lang="sr-Latn-RS" sz="3200" i="1" u="sng" dirty="0"/>
          </a:p>
          <a:p>
            <a:pPr marL="438912" lvl="1" indent="-320040">
              <a:spcBef>
                <a:spcPts val="0"/>
              </a:spcBef>
              <a:buClr>
                <a:schemeClr val="accent1"/>
              </a:buClr>
              <a:buSzPct val="80000"/>
              <a:buFont typeface="Wingdings" pitchFamily="2" charset="2"/>
              <a:buChar char="§"/>
            </a:pPr>
            <a:endParaRPr lang="sr-Latn-RS" sz="3200" i="1" u="sng" dirty="0"/>
          </a:p>
          <a:p>
            <a:pPr marL="438912" lvl="1" indent="-320040">
              <a:spcBef>
                <a:spcPts val="0"/>
              </a:spcBef>
              <a:buClr>
                <a:schemeClr val="accent1"/>
              </a:buClr>
              <a:buSzPct val="80000"/>
              <a:buFont typeface="Wingdings" pitchFamily="2" charset="2"/>
              <a:buChar char="§"/>
            </a:pPr>
            <a:endParaRPr lang="sr-Latn-RS" sz="3200" i="1" u="sng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en-US" sz="3200" i="1" u="sng" dirty="0"/>
          </a:p>
          <a:p>
            <a:pPr marL="118872" indent="0">
              <a:buNone/>
            </a:pPr>
            <a:endParaRPr lang="hr-HR" sz="1400" dirty="0"/>
          </a:p>
          <a:p>
            <a:pPr marL="118872" indent="0">
              <a:buNone/>
            </a:pPr>
            <a:endParaRPr lang="hr-HR" sz="1400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en-US" sz="54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76800" y="2895600"/>
            <a:ext cx="4933950" cy="21763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92108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869</TotalTime>
  <Words>281</Words>
  <Application>Microsoft Office PowerPoint</Application>
  <PresentationFormat>Widescreen</PresentationFormat>
  <Paragraphs>135</Paragraphs>
  <Slides>11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8" baseType="lpstr">
      <vt:lpstr>Arial</vt:lpstr>
      <vt:lpstr>Calibri</vt:lpstr>
      <vt:lpstr>Corbel</vt:lpstr>
      <vt:lpstr>Wingdings</vt:lpstr>
      <vt:lpstr>Wingdings 2</vt:lpstr>
      <vt:lpstr>Wingdings 3</vt:lpstr>
      <vt:lpstr>Module</vt:lpstr>
      <vt:lpstr>KALKULACIJA TROŠKOVA  PROIZVODNJE I EMITOVANJA  TV EMISIJE / TV PROGRAMA</vt:lpstr>
      <vt:lpstr>Budžetiranje</vt:lpstr>
      <vt:lpstr>Elementi kalkulacije</vt:lpstr>
      <vt:lpstr>Elementi kalkulacije</vt:lpstr>
      <vt:lpstr>Primarni troškovi</vt:lpstr>
      <vt:lpstr>Primarni troškovi</vt:lpstr>
      <vt:lpstr>Ostali troškovi rada TV centra</vt:lpstr>
      <vt:lpstr>Ostali troškovi rada TV centra</vt:lpstr>
      <vt:lpstr>Sekundarni troškovi</vt:lpstr>
      <vt:lpstr>Sekundarni troškovi</vt:lpstr>
      <vt:lpstr>BUDŽETIRANJE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VESTI</dc:title>
  <dc:creator>Pixi</dc:creator>
  <cp:lastModifiedBy>Predrag Kajganić</cp:lastModifiedBy>
  <cp:revision>244</cp:revision>
  <dcterms:created xsi:type="dcterms:W3CDTF">2006-08-16T00:00:00Z</dcterms:created>
  <dcterms:modified xsi:type="dcterms:W3CDTF">2024-08-05T15:34:57Z</dcterms:modified>
</cp:coreProperties>
</file>