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21"/>
  </p:notesMasterIdLst>
  <p:sldIdLst>
    <p:sldId id="306" r:id="rId3"/>
    <p:sldId id="321" r:id="rId4"/>
    <p:sldId id="340" r:id="rId5"/>
    <p:sldId id="342" r:id="rId6"/>
    <p:sldId id="344" r:id="rId7"/>
    <p:sldId id="345" r:id="rId8"/>
    <p:sldId id="346" r:id="rId9"/>
    <p:sldId id="347" r:id="rId10"/>
    <p:sldId id="348" r:id="rId11"/>
    <p:sldId id="349" r:id="rId12"/>
    <p:sldId id="350" r:id="rId13"/>
    <p:sldId id="351" r:id="rId14"/>
    <p:sldId id="352" r:id="rId15"/>
    <p:sldId id="354" r:id="rId16"/>
    <p:sldId id="356" r:id="rId17"/>
    <p:sldId id="357" r:id="rId18"/>
    <p:sldId id="358" r:id="rId19"/>
    <p:sldId id="35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90" autoAdjust="0"/>
    <p:restoredTop sz="94622" autoAdjust="0"/>
  </p:normalViewPr>
  <p:slideViewPr>
    <p:cSldViewPr>
      <p:cViewPr varScale="1">
        <p:scale>
          <a:sx n="95" d="100"/>
          <a:sy n="95" d="100"/>
        </p:scale>
        <p:origin x="102" y="2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05-Aug-24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531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2832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123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2337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4200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700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35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750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27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3217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406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845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00200" y="5410201"/>
            <a:ext cx="891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/>
              <a:t>TEHNOLOŠKI PROCES </a:t>
            </a:r>
          </a:p>
          <a:p>
            <a:pPr algn="ctr"/>
            <a:r>
              <a:rPr lang="sr-Latn-RS" sz="2800" b="1" dirty="0"/>
              <a:t>PROIZVODNJE I EMITOVANJA VESTI</a:t>
            </a:r>
            <a:endParaRPr lang="en-US" sz="2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C8BEB2-5252-EC7A-9311-169E984E66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590" y="152400"/>
            <a:ext cx="9480819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818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</a:t>
            </a:r>
            <a:endParaRPr lang="en-US" sz="1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6840" y="1549401"/>
            <a:ext cx="9418319" cy="523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51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</a:t>
            </a:r>
            <a:endParaRPr lang="en-US" sz="1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8494" y="1524000"/>
            <a:ext cx="9455012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39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</a:t>
            </a:r>
            <a:endParaRPr lang="en-US" sz="1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022" y="1508917"/>
            <a:ext cx="9595956" cy="5272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075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„ranac“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(preko mobilne mreže)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673" y="1524000"/>
            <a:ext cx="5832653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324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„ranac“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(preko mobilne mreže)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8430" y="1540668"/>
            <a:ext cx="8827170" cy="524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23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„torbica“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(preko mobilne mreže)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284" y="1524000"/>
            <a:ext cx="5611432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433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„ranac“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(preko mobilne mreže)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14" y="1581150"/>
            <a:ext cx="11209771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559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00200" y="155448"/>
            <a:ext cx="8915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„ranac“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(preko mobilne mreže)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88" y="1568577"/>
            <a:ext cx="11873023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171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„ranac“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(preko mobilne mreže)</a:t>
            </a:r>
            <a:endParaRPr lang="en-US" sz="12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234" y="1530487"/>
            <a:ext cx="9547532" cy="523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888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1" y="76200"/>
            <a:ext cx="10439399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Poslednja vest 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(pristigla u toku emitovanja vesti)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467600" y="2248495"/>
            <a:ext cx="2819401" cy="22860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40"/>
          <p:cNvSpPr/>
          <p:nvPr/>
        </p:nvSpPr>
        <p:spPr>
          <a:xfrm>
            <a:off x="8068716" y="1600201"/>
            <a:ext cx="1676400" cy="53340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schemeClr val="bg1"/>
                </a:solidFill>
              </a:rPr>
              <a:t>STUDIO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8128" y="2667000"/>
            <a:ext cx="2657576" cy="1493370"/>
          </a:xfrm>
          <a:prstGeom prst="rect">
            <a:avLst/>
          </a:prstGeom>
        </p:spPr>
      </p:pic>
      <p:sp>
        <p:nvSpPr>
          <p:cNvPr id="49" name="Rounded Rectangle 48"/>
          <p:cNvSpPr/>
          <p:nvPr/>
        </p:nvSpPr>
        <p:spPr>
          <a:xfrm>
            <a:off x="8118569" y="5486401"/>
            <a:ext cx="1676400" cy="533401"/>
          </a:xfrm>
          <a:prstGeom prst="roundRect">
            <a:avLst/>
          </a:prstGeom>
          <a:solidFill>
            <a:srgbClr val="0070C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schemeClr val="bg1"/>
                </a:solidFill>
              </a:rPr>
              <a:t>REŽIJA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50" name="Left-Right Arrow 49"/>
          <p:cNvSpPr/>
          <p:nvPr/>
        </p:nvSpPr>
        <p:spPr>
          <a:xfrm rot="16200000">
            <a:off x="8575769" y="4775731"/>
            <a:ext cx="762000" cy="506938"/>
          </a:xfrm>
          <a:prstGeom prst="left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2286000" y="13435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-76200" y="1524000"/>
            <a:ext cx="24582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DEŽURNI UREDNIK/</a:t>
            </a:r>
          </a:p>
          <a:p>
            <a:pPr algn="ctr"/>
            <a:r>
              <a:rPr lang="sr-Latn-RS" sz="2000" b="1" dirty="0"/>
              <a:t>NEWS PRODUCER</a:t>
            </a:r>
            <a:endParaRPr lang="en-US" sz="4400" b="1" dirty="0"/>
          </a:p>
        </p:txBody>
      </p:sp>
      <p:sp>
        <p:nvSpPr>
          <p:cNvPr id="53" name="Rectangle 52"/>
          <p:cNvSpPr/>
          <p:nvPr/>
        </p:nvSpPr>
        <p:spPr>
          <a:xfrm>
            <a:off x="4800600" y="2743200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</a:p>
        </p:txBody>
      </p:sp>
      <p:sp>
        <p:nvSpPr>
          <p:cNvPr id="54" name="Rectangle 53"/>
          <p:cNvSpPr/>
          <p:nvPr/>
        </p:nvSpPr>
        <p:spPr>
          <a:xfrm>
            <a:off x="8361093" y="5334000"/>
            <a:ext cx="119135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800" b="1" dirty="0">
                <a:solidFill>
                  <a:srgbClr val="000000"/>
                </a:solidFill>
                <a:latin typeface="Wingdings"/>
              </a:rPr>
              <a:t>;</a:t>
            </a:r>
            <a:endParaRPr lang="sr-Latn-CS" sz="8800" b="1" dirty="0">
              <a:solidFill>
                <a:srgbClr val="000000"/>
              </a:solidFill>
              <a:latin typeface="Wingdings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8305800" y="6472774"/>
            <a:ext cx="1568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PLAY OUT</a:t>
            </a:r>
            <a:endParaRPr lang="en-US" sz="3200" b="1" dirty="0"/>
          </a:p>
        </p:txBody>
      </p:sp>
      <p:sp>
        <p:nvSpPr>
          <p:cNvPr id="59" name="Rounded Rectangle 58"/>
          <p:cNvSpPr/>
          <p:nvPr/>
        </p:nvSpPr>
        <p:spPr>
          <a:xfrm>
            <a:off x="4495800" y="1600201"/>
            <a:ext cx="1676400" cy="597068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AGENCIJSKI SERVIS</a:t>
            </a:r>
            <a:endParaRPr lang="en-US" sz="2000" b="1" dirty="0"/>
          </a:p>
        </p:txBody>
      </p:sp>
      <p:sp>
        <p:nvSpPr>
          <p:cNvPr id="67" name="Rounded Rectangle 66"/>
          <p:cNvSpPr/>
          <p:nvPr/>
        </p:nvSpPr>
        <p:spPr>
          <a:xfrm>
            <a:off x="2133600" y="4419601"/>
            <a:ext cx="1676400" cy="533401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VIDEO ARHIV</a:t>
            </a:r>
            <a:endParaRPr lang="en-US" sz="2000" b="1" dirty="0"/>
          </a:p>
        </p:txBody>
      </p:sp>
      <p:sp>
        <p:nvSpPr>
          <p:cNvPr id="69" name="Rounded Rectangle 68"/>
          <p:cNvSpPr/>
          <p:nvPr/>
        </p:nvSpPr>
        <p:spPr>
          <a:xfrm>
            <a:off x="2133600" y="5196835"/>
            <a:ext cx="1676400" cy="533401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MONTAŽA</a:t>
            </a:r>
            <a:endParaRPr lang="en-US" sz="2000" b="1" dirty="0"/>
          </a:p>
        </p:txBody>
      </p:sp>
      <p:sp>
        <p:nvSpPr>
          <p:cNvPr id="72" name="Rectangle 71"/>
          <p:cNvSpPr/>
          <p:nvPr/>
        </p:nvSpPr>
        <p:spPr>
          <a:xfrm>
            <a:off x="4724400" y="4267200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4252990" y="5543491"/>
            <a:ext cx="29860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AS. REALIZATORA VESTI</a:t>
            </a:r>
            <a:endParaRPr lang="en-US" sz="4400" b="1" dirty="0"/>
          </a:p>
        </p:txBody>
      </p:sp>
      <p:cxnSp>
        <p:nvCxnSpPr>
          <p:cNvPr id="15" name="Straight Connector 14"/>
          <p:cNvCxnSpPr>
            <a:stCxn id="49" idx="1"/>
          </p:cNvCxnSpPr>
          <p:nvPr/>
        </p:nvCxnSpPr>
        <p:spPr>
          <a:xfrm flipH="1" flipV="1">
            <a:off x="7578129" y="5753101"/>
            <a:ext cx="540441" cy="1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7578128" y="4911300"/>
            <a:ext cx="0" cy="84180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/>
          <p:cNvSpPr/>
          <p:nvPr/>
        </p:nvSpPr>
        <p:spPr>
          <a:xfrm>
            <a:off x="4786655" y="5334000"/>
            <a:ext cx="119135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800" b="1" dirty="0">
                <a:solidFill>
                  <a:srgbClr val="000000"/>
                </a:solidFill>
                <a:latin typeface="Wingdings"/>
              </a:rPr>
              <a:t>;</a:t>
            </a:r>
            <a:endParaRPr lang="sr-Latn-CS" sz="8800" b="1" dirty="0">
              <a:solidFill>
                <a:srgbClr val="000000"/>
              </a:solidFill>
              <a:latin typeface="Wingdings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811950" y="6400800"/>
            <a:ext cx="1512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SERVER</a:t>
            </a:r>
            <a:endParaRPr lang="en-US" sz="3200" b="1" dirty="0"/>
          </a:p>
        </p:txBody>
      </p:sp>
      <p:cxnSp>
        <p:nvCxnSpPr>
          <p:cNvPr id="26" name="Straight Connector 25"/>
          <p:cNvCxnSpPr/>
          <p:nvPr/>
        </p:nvCxnSpPr>
        <p:spPr>
          <a:xfrm flipH="1">
            <a:off x="1828800" y="6248400"/>
            <a:ext cx="2957856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828800" y="4686300"/>
            <a:ext cx="0" cy="15621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7" idx="1"/>
          </p:cNvCxnSpPr>
          <p:nvPr/>
        </p:nvCxnSpPr>
        <p:spPr>
          <a:xfrm flipH="1" flipV="1">
            <a:off x="1828800" y="4686301"/>
            <a:ext cx="304800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>
            <a:stCxn id="69" idx="1"/>
          </p:cNvCxnSpPr>
          <p:nvPr/>
        </p:nvCxnSpPr>
        <p:spPr>
          <a:xfrm flipH="1" flipV="1">
            <a:off x="1828800" y="5463535"/>
            <a:ext cx="304800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cxnSpLocks/>
            <a:stCxn id="67" idx="3"/>
          </p:cNvCxnSpPr>
          <p:nvPr/>
        </p:nvCxnSpPr>
        <p:spPr>
          <a:xfrm flipV="1">
            <a:off x="3810000" y="4686301"/>
            <a:ext cx="457200" cy="1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cxnSpLocks/>
            <a:stCxn id="69" idx="3"/>
          </p:cNvCxnSpPr>
          <p:nvPr/>
        </p:nvCxnSpPr>
        <p:spPr>
          <a:xfrm>
            <a:off x="3810000" y="5463536"/>
            <a:ext cx="457160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4267200" y="4686300"/>
            <a:ext cx="0" cy="22499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 flipV="1">
            <a:off x="4267200" y="5105400"/>
            <a:ext cx="0" cy="35813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4267200" y="4911298"/>
            <a:ext cx="38432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4267200" y="5105400"/>
            <a:ext cx="38432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>
            <a:cxnSpLocks/>
            <a:stCxn id="59" idx="2"/>
          </p:cNvCxnSpPr>
          <p:nvPr/>
        </p:nvCxnSpPr>
        <p:spPr>
          <a:xfrm>
            <a:off x="5334000" y="2197269"/>
            <a:ext cx="0" cy="595073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>
            <a:cxnSpLocks/>
          </p:cNvCxnSpPr>
          <p:nvPr/>
        </p:nvCxnSpPr>
        <p:spPr>
          <a:xfrm flipH="1">
            <a:off x="3124200" y="3352800"/>
            <a:ext cx="1371600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>
            <a:off x="3124200" y="2819400"/>
            <a:ext cx="0" cy="53340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>
            <a:cxnSpLocks/>
          </p:cNvCxnSpPr>
          <p:nvPr/>
        </p:nvCxnSpPr>
        <p:spPr>
          <a:xfrm>
            <a:off x="6096000" y="3444240"/>
            <a:ext cx="1143000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>
            <a:cxnSpLocks/>
          </p:cNvCxnSpPr>
          <p:nvPr/>
        </p:nvCxnSpPr>
        <p:spPr>
          <a:xfrm>
            <a:off x="6288385" y="4911299"/>
            <a:ext cx="12897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>
            <a:off x="5982040" y="6248400"/>
            <a:ext cx="2399961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>
            <a:off x="2819400" y="2819400"/>
            <a:ext cx="0" cy="762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>
            <a:cxnSpLocks/>
          </p:cNvCxnSpPr>
          <p:nvPr/>
        </p:nvCxnSpPr>
        <p:spPr>
          <a:xfrm>
            <a:off x="2819401" y="3581400"/>
            <a:ext cx="1714153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>
            <a:cxnSpLocks/>
          </p:cNvCxnSpPr>
          <p:nvPr/>
        </p:nvCxnSpPr>
        <p:spPr>
          <a:xfrm flipV="1">
            <a:off x="2514600" y="4022576"/>
            <a:ext cx="2893922" cy="160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>
            <a:cxnSpLocks/>
          </p:cNvCxnSpPr>
          <p:nvPr/>
        </p:nvCxnSpPr>
        <p:spPr>
          <a:xfrm flipV="1">
            <a:off x="5408522" y="4022576"/>
            <a:ext cx="1678" cy="397024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/>
          <p:cNvCxnSpPr>
            <a:cxnSpLocks/>
          </p:cNvCxnSpPr>
          <p:nvPr/>
        </p:nvCxnSpPr>
        <p:spPr>
          <a:xfrm>
            <a:off x="2514600" y="2819400"/>
            <a:ext cx="0" cy="12031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9" name="Picture 14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7583" y="2660354"/>
            <a:ext cx="2666696" cy="1500017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1324" y="2644810"/>
            <a:ext cx="2657576" cy="149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161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"/>
                            </p:stCondLst>
                            <p:childTnLst>
                              <p:par>
                                <p:cTn id="1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00"/>
                            </p:stCondLst>
                            <p:childTnLst>
                              <p:par>
                                <p:cTn id="1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000"/>
                            </p:stCondLst>
                            <p:childTnLst>
                              <p:par>
                                <p:cTn id="17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000"/>
                            </p:stCondLst>
                            <p:childTnLst>
                              <p:par>
                                <p:cTn id="17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500"/>
                            </p:stCondLst>
                            <p:childTnLst>
                              <p:par>
                                <p:cTn id="1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000"/>
                            </p:stCondLst>
                            <p:childTnLst>
                              <p:par>
                                <p:cTn id="1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8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3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55" grpId="0"/>
      <p:bldP spid="59" grpId="0" animBg="1"/>
      <p:bldP spid="67" grpId="0" animBg="1"/>
      <p:bldP spid="69" grpId="0" animBg="1"/>
      <p:bldP spid="72" grpId="0"/>
      <p:bldP spid="74" grpId="0"/>
      <p:bldP spid="77" grpId="0"/>
      <p:bldP spid="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4" y="76200"/>
            <a:ext cx="10439396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Poslednja vest 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(krol u toku redovnog TV programa)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8347173" y="5334000"/>
            <a:ext cx="1939827" cy="617813"/>
          </a:xfrm>
          <a:prstGeom prst="roundRect">
            <a:avLst/>
          </a:prstGeom>
          <a:solidFill>
            <a:srgbClr val="0070C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schemeClr val="bg1"/>
                </a:solidFill>
              </a:rPr>
              <a:t>REŽIJA EMITOVANJA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219200" y="24103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37162" y="1882914"/>
            <a:ext cx="24582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DEŽURNI UREDNIK/</a:t>
            </a:r>
          </a:p>
          <a:p>
            <a:pPr algn="ctr"/>
            <a:r>
              <a:rPr lang="sr-Latn-RS" sz="2000" b="1" dirty="0"/>
              <a:t>NEWS PRODUCER</a:t>
            </a:r>
            <a:endParaRPr lang="en-US" sz="4400" b="1" dirty="0"/>
          </a:p>
        </p:txBody>
      </p:sp>
      <p:sp>
        <p:nvSpPr>
          <p:cNvPr id="53" name="Rectangle 52"/>
          <p:cNvSpPr/>
          <p:nvPr/>
        </p:nvSpPr>
        <p:spPr>
          <a:xfrm>
            <a:off x="4795529" y="2767280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4495800" y="1752601"/>
            <a:ext cx="1676400" cy="61379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AGENCIJSKI SERVIS</a:t>
            </a:r>
            <a:endParaRPr lang="en-US" sz="2000" b="1" dirty="0"/>
          </a:p>
        </p:txBody>
      </p:sp>
      <p:sp>
        <p:nvSpPr>
          <p:cNvPr id="72" name="Rectangle 71"/>
          <p:cNvSpPr/>
          <p:nvPr/>
        </p:nvSpPr>
        <p:spPr>
          <a:xfrm>
            <a:off x="2365987" y="41629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893537" y="5439533"/>
            <a:ext cx="23736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REALIZATOR VESTI</a:t>
            </a:r>
            <a:endParaRPr lang="en-US" sz="4400" b="1" dirty="0"/>
          </a:p>
        </p:txBody>
      </p:sp>
      <p:cxnSp>
        <p:nvCxnSpPr>
          <p:cNvPr id="107" name="Straight Connector 106"/>
          <p:cNvCxnSpPr>
            <a:cxnSpLocks/>
          </p:cNvCxnSpPr>
          <p:nvPr/>
        </p:nvCxnSpPr>
        <p:spPr>
          <a:xfrm>
            <a:off x="5334000" y="2362202"/>
            <a:ext cx="0" cy="533398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>
            <a:cxnSpLocks/>
          </p:cNvCxnSpPr>
          <p:nvPr/>
        </p:nvCxnSpPr>
        <p:spPr>
          <a:xfrm flipH="1">
            <a:off x="2667000" y="3352800"/>
            <a:ext cx="2060723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>
            <a:cxnSpLocks/>
          </p:cNvCxnSpPr>
          <p:nvPr/>
        </p:nvCxnSpPr>
        <p:spPr>
          <a:xfrm>
            <a:off x="5355598" y="5688940"/>
            <a:ext cx="2797802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>
            <a:off x="2667000" y="3581400"/>
            <a:ext cx="2060723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/>
          <p:cNvCxnSpPr>
            <a:cxnSpLocks/>
          </p:cNvCxnSpPr>
          <p:nvPr/>
        </p:nvCxnSpPr>
        <p:spPr>
          <a:xfrm>
            <a:off x="1905000" y="3886200"/>
            <a:ext cx="0" cy="93848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>
            <a:cxnSpLocks/>
          </p:cNvCxnSpPr>
          <p:nvPr/>
        </p:nvCxnSpPr>
        <p:spPr>
          <a:xfrm>
            <a:off x="5355598" y="4072127"/>
            <a:ext cx="0" cy="1616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cxnSpLocks/>
          </p:cNvCxnSpPr>
          <p:nvPr/>
        </p:nvCxnSpPr>
        <p:spPr>
          <a:xfrm flipH="1" flipV="1">
            <a:off x="2995399" y="6324600"/>
            <a:ext cx="6321687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  <a:stCxn id="49" idx="2"/>
          </p:cNvCxnSpPr>
          <p:nvPr/>
        </p:nvCxnSpPr>
        <p:spPr>
          <a:xfrm>
            <a:off x="9317087" y="5951813"/>
            <a:ext cx="0" cy="372787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cxnSpLocks/>
          </p:cNvCxnSpPr>
          <p:nvPr/>
        </p:nvCxnSpPr>
        <p:spPr>
          <a:xfrm flipH="1">
            <a:off x="2995396" y="5917740"/>
            <a:ext cx="3" cy="4068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ight Arrow 59"/>
          <p:cNvSpPr/>
          <p:nvPr/>
        </p:nvSpPr>
        <p:spPr>
          <a:xfrm rot="16200000" flipV="1">
            <a:off x="9094657" y="4784107"/>
            <a:ext cx="529702" cy="410290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6616" y="1609930"/>
            <a:ext cx="4445784" cy="296207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6034" y="1600200"/>
            <a:ext cx="4445784" cy="228757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837EF5C-4AF5-49A8-CB22-C7B40C4947C8}"/>
              </a:ext>
            </a:extLst>
          </p:cNvPr>
          <p:cNvCxnSpPr/>
          <p:nvPr/>
        </p:nvCxnSpPr>
        <p:spPr>
          <a:xfrm>
            <a:off x="1905000" y="4824680"/>
            <a:ext cx="381000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2632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1" grpId="0"/>
      <p:bldP spid="52" grpId="0"/>
      <p:bldP spid="53" grpId="0"/>
      <p:bldP spid="59" grpId="0" animBg="1"/>
      <p:bldP spid="72" grpId="0"/>
      <p:bldP spid="74" grpId="0"/>
      <p:bldP spid="6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3" y="76200"/>
            <a:ext cx="10439397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Vanredne vesti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9296399" y="2362200"/>
            <a:ext cx="2819401" cy="192708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40"/>
          <p:cNvSpPr/>
          <p:nvPr/>
        </p:nvSpPr>
        <p:spPr>
          <a:xfrm>
            <a:off x="9829800" y="1676399"/>
            <a:ext cx="1676400" cy="53340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schemeClr val="bg1"/>
                </a:solidFill>
              </a:rPr>
              <a:t>STUDIO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4547" y="2552001"/>
            <a:ext cx="2657576" cy="1493370"/>
          </a:xfrm>
          <a:prstGeom prst="rect">
            <a:avLst/>
          </a:prstGeom>
        </p:spPr>
      </p:pic>
      <p:sp>
        <p:nvSpPr>
          <p:cNvPr id="49" name="Rounded Rectangle 48"/>
          <p:cNvSpPr/>
          <p:nvPr/>
        </p:nvSpPr>
        <p:spPr>
          <a:xfrm>
            <a:off x="9906000" y="5334000"/>
            <a:ext cx="1676400" cy="533401"/>
          </a:xfrm>
          <a:prstGeom prst="roundRect">
            <a:avLst/>
          </a:prstGeom>
          <a:solidFill>
            <a:srgbClr val="0070C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schemeClr val="bg1"/>
                </a:solidFill>
              </a:rPr>
              <a:t>REŽIJA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50" name="Left-Right Arrow 49"/>
          <p:cNvSpPr/>
          <p:nvPr/>
        </p:nvSpPr>
        <p:spPr>
          <a:xfrm rot="16200000">
            <a:off x="10414531" y="4623332"/>
            <a:ext cx="762000" cy="506938"/>
          </a:xfrm>
          <a:prstGeom prst="left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2265551" y="12673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398426" y="2492514"/>
            <a:ext cx="24582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DEŽURNI UREDNIK/</a:t>
            </a:r>
          </a:p>
          <a:p>
            <a:pPr algn="ctr"/>
            <a:r>
              <a:rPr lang="sr-Latn-RS" sz="2000" b="1" dirty="0"/>
              <a:t>NEWS PRODUCER</a:t>
            </a:r>
            <a:endParaRPr lang="en-US" sz="4400" b="1" dirty="0"/>
          </a:p>
        </p:txBody>
      </p:sp>
      <p:sp>
        <p:nvSpPr>
          <p:cNvPr id="53" name="Rectangle 52"/>
          <p:cNvSpPr/>
          <p:nvPr/>
        </p:nvSpPr>
        <p:spPr>
          <a:xfrm>
            <a:off x="4262129" y="2867396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0162448" y="5257800"/>
            <a:ext cx="119135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800" b="1" dirty="0">
                <a:solidFill>
                  <a:srgbClr val="000000"/>
                </a:solidFill>
                <a:latin typeface="Wingdings"/>
              </a:rPr>
              <a:t>;</a:t>
            </a:r>
            <a:endParaRPr lang="sr-Latn-CS" sz="8800" b="1" dirty="0">
              <a:solidFill>
                <a:srgbClr val="000000"/>
              </a:solidFill>
              <a:latin typeface="Wingdings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090498" y="6400800"/>
            <a:ext cx="1568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PLAY OUT</a:t>
            </a:r>
            <a:endParaRPr lang="en-US" sz="3200" b="1" dirty="0"/>
          </a:p>
        </p:txBody>
      </p:sp>
      <p:sp>
        <p:nvSpPr>
          <p:cNvPr id="59" name="Rounded Rectangle 58"/>
          <p:cNvSpPr/>
          <p:nvPr/>
        </p:nvSpPr>
        <p:spPr>
          <a:xfrm>
            <a:off x="3962400" y="2057400"/>
            <a:ext cx="1676400" cy="56863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AGENCIJSKI SERVIS</a:t>
            </a:r>
            <a:endParaRPr lang="en-US" sz="2000" b="1" dirty="0"/>
          </a:p>
        </p:txBody>
      </p:sp>
      <p:sp>
        <p:nvSpPr>
          <p:cNvPr id="67" name="Rounded Rectangle 66"/>
          <p:cNvSpPr/>
          <p:nvPr/>
        </p:nvSpPr>
        <p:spPr>
          <a:xfrm>
            <a:off x="1143000" y="4419601"/>
            <a:ext cx="1676400" cy="533401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VIDEO ARHIV</a:t>
            </a:r>
            <a:endParaRPr lang="en-US" sz="2000" b="1" dirty="0"/>
          </a:p>
        </p:txBody>
      </p:sp>
      <p:sp>
        <p:nvSpPr>
          <p:cNvPr id="69" name="Rounded Rectangle 68"/>
          <p:cNvSpPr/>
          <p:nvPr/>
        </p:nvSpPr>
        <p:spPr>
          <a:xfrm>
            <a:off x="1143000" y="5196835"/>
            <a:ext cx="1676400" cy="533401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MONTAŽA</a:t>
            </a:r>
            <a:endParaRPr lang="en-US" sz="2000" b="1" dirty="0"/>
          </a:p>
        </p:txBody>
      </p:sp>
      <p:sp>
        <p:nvSpPr>
          <p:cNvPr id="72" name="Rectangle 71"/>
          <p:cNvSpPr/>
          <p:nvPr/>
        </p:nvSpPr>
        <p:spPr>
          <a:xfrm>
            <a:off x="3962400" y="4114800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591989" y="5354587"/>
            <a:ext cx="2330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AS. REALIZATORA </a:t>
            </a:r>
          </a:p>
          <a:p>
            <a:pPr algn="ctr"/>
            <a:r>
              <a:rPr lang="sr-Latn-RS" sz="2000" b="1" dirty="0"/>
              <a:t>VESTI</a:t>
            </a:r>
            <a:endParaRPr lang="en-US" sz="4400" b="1" dirty="0"/>
          </a:p>
        </p:txBody>
      </p:sp>
      <p:cxnSp>
        <p:nvCxnSpPr>
          <p:cNvPr id="15" name="Straight Connector 14"/>
          <p:cNvCxnSpPr>
            <a:cxnSpLocks/>
          </p:cNvCxnSpPr>
          <p:nvPr/>
        </p:nvCxnSpPr>
        <p:spPr>
          <a:xfrm flipH="1">
            <a:off x="8698267" y="5600700"/>
            <a:ext cx="1065737" cy="0"/>
          </a:xfrm>
          <a:prstGeom prst="line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cxnSpLocks/>
          </p:cNvCxnSpPr>
          <p:nvPr/>
        </p:nvCxnSpPr>
        <p:spPr>
          <a:xfrm flipH="1" flipV="1">
            <a:off x="8698669" y="4911297"/>
            <a:ext cx="3100" cy="68940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/>
          <p:cNvSpPr/>
          <p:nvPr/>
        </p:nvSpPr>
        <p:spPr>
          <a:xfrm>
            <a:off x="4786655" y="5257800"/>
            <a:ext cx="119135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800" b="1" dirty="0">
                <a:solidFill>
                  <a:srgbClr val="000000"/>
                </a:solidFill>
                <a:latin typeface="Wingdings"/>
              </a:rPr>
              <a:t>;</a:t>
            </a:r>
            <a:endParaRPr lang="sr-Latn-CS" sz="8800" b="1" dirty="0">
              <a:solidFill>
                <a:srgbClr val="000000"/>
              </a:solidFill>
              <a:latin typeface="Wingdings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727575" y="6400800"/>
            <a:ext cx="1444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SERVER</a:t>
            </a:r>
            <a:endParaRPr lang="en-US" sz="3200" b="1" dirty="0"/>
          </a:p>
        </p:txBody>
      </p:sp>
      <p:cxnSp>
        <p:nvCxnSpPr>
          <p:cNvPr id="26" name="Straight Connector 25"/>
          <p:cNvCxnSpPr>
            <a:cxnSpLocks/>
          </p:cNvCxnSpPr>
          <p:nvPr/>
        </p:nvCxnSpPr>
        <p:spPr>
          <a:xfrm flipH="1">
            <a:off x="838200" y="6248400"/>
            <a:ext cx="3948456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838200" y="4686300"/>
            <a:ext cx="0" cy="15621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67" idx="1"/>
          </p:cNvCxnSpPr>
          <p:nvPr/>
        </p:nvCxnSpPr>
        <p:spPr>
          <a:xfrm flipH="1" flipV="1">
            <a:off x="838200" y="4686301"/>
            <a:ext cx="304800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>
            <a:stCxn id="69" idx="1"/>
          </p:cNvCxnSpPr>
          <p:nvPr/>
        </p:nvCxnSpPr>
        <p:spPr>
          <a:xfrm flipH="1" flipV="1">
            <a:off x="838200" y="5463535"/>
            <a:ext cx="304800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stCxn id="67" idx="3"/>
          </p:cNvCxnSpPr>
          <p:nvPr/>
        </p:nvCxnSpPr>
        <p:spPr>
          <a:xfrm>
            <a:off x="2819400" y="4686301"/>
            <a:ext cx="685800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stCxn id="69" idx="3"/>
          </p:cNvCxnSpPr>
          <p:nvPr/>
        </p:nvCxnSpPr>
        <p:spPr>
          <a:xfrm flipV="1">
            <a:off x="2819400" y="5463535"/>
            <a:ext cx="685800" cy="1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3505200" y="4686300"/>
            <a:ext cx="0" cy="22499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 flipV="1">
            <a:off x="3505200" y="5105400"/>
            <a:ext cx="0" cy="35813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3505201" y="4911298"/>
            <a:ext cx="38432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3505201" y="5105400"/>
            <a:ext cx="38432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>
            <a:cxnSpLocks/>
          </p:cNvCxnSpPr>
          <p:nvPr/>
        </p:nvCxnSpPr>
        <p:spPr>
          <a:xfrm>
            <a:off x="4800600" y="2743200"/>
            <a:ext cx="0" cy="332839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H="1">
            <a:off x="3124200" y="3429000"/>
            <a:ext cx="1143000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>
            <a:cxnSpLocks/>
          </p:cNvCxnSpPr>
          <p:nvPr/>
        </p:nvCxnSpPr>
        <p:spPr>
          <a:xfrm>
            <a:off x="3124200" y="3115270"/>
            <a:ext cx="0" cy="31373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>
            <a:cxnSpLocks/>
            <a:stCxn id="56" idx="3"/>
          </p:cNvCxnSpPr>
          <p:nvPr/>
        </p:nvCxnSpPr>
        <p:spPr>
          <a:xfrm>
            <a:off x="8077200" y="4911298"/>
            <a:ext cx="609600" cy="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>
            <a:cxnSpLocks/>
          </p:cNvCxnSpPr>
          <p:nvPr/>
        </p:nvCxnSpPr>
        <p:spPr>
          <a:xfrm>
            <a:off x="5982040" y="6248400"/>
            <a:ext cx="4180408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>
            <a:cxnSpLocks/>
          </p:cNvCxnSpPr>
          <p:nvPr/>
        </p:nvCxnSpPr>
        <p:spPr>
          <a:xfrm>
            <a:off x="2819400" y="3124200"/>
            <a:ext cx="0" cy="5334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>
            <a:off x="2819400" y="3657600"/>
            <a:ext cx="1447800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>
            <a:cxnSpLocks/>
          </p:cNvCxnSpPr>
          <p:nvPr/>
        </p:nvCxnSpPr>
        <p:spPr>
          <a:xfrm>
            <a:off x="838200" y="4038600"/>
            <a:ext cx="37719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>
            <a:cxnSpLocks/>
          </p:cNvCxnSpPr>
          <p:nvPr/>
        </p:nvCxnSpPr>
        <p:spPr>
          <a:xfrm flipV="1">
            <a:off x="4613004" y="4067144"/>
            <a:ext cx="0" cy="276256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>
            <a:cxnSpLocks/>
          </p:cNvCxnSpPr>
          <p:nvPr/>
        </p:nvCxnSpPr>
        <p:spPr>
          <a:xfrm flipH="1">
            <a:off x="838200" y="1905000"/>
            <a:ext cx="1326670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/>
          <p:cNvCxnSpPr>
            <a:cxnSpLocks/>
          </p:cNvCxnSpPr>
          <p:nvPr/>
        </p:nvCxnSpPr>
        <p:spPr>
          <a:xfrm>
            <a:off x="838200" y="1905000"/>
            <a:ext cx="0" cy="213360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9" name="Picture 14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4067" y="2608771"/>
            <a:ext cx="2666696" cy="1500017"/>
          </a:xfrm>
          <a:prstGeom prst="rect">
            <a:avLst/>
          </a:prstGeom>
        </p:spPr>
      </p:pic>
      <p:sp>
        <p:nvSpPr>
          <p:cNvPr id="47" name="Rectangle 46"/>
          <p:cNvSpPr/>
          <p:nvPr/>
        </p:nvSpPr>
        <p:spPr>
          <a:xfrm>
            <a:off x="6858000" y="12673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C00000"/>
                </a:solidFill>
                <a:latin typeface="MS Outlook"/>
              </a:rPr>
              <a:t></a:t>
            </a:r>
          </a:p>
        </p:txBody>
      </p:sp>
      <p:sp>
        <p:nvSpPr>
          <p:cNvPr id="56" name="Rectangle 55"/>
          <p:cNvSpPr/>
          <p:nvPr/>
        </p:nvSpPr>
        <p:spPr>
          <a:xfrm>
            <a:off x="6781800" y="4249578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C00000"/>
                </a:solidFill>
                <a:latin typeface="MS Outlook"/>
              </a:rPr>
              <a:t></a:t>
            </a: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7467600" y="4067144"/>
            <a:ext cx="0" cy="276256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5562600" y="4159477"/>
            <a:ext cx="1717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srgbClr val="C00000"/>
                </a:solidFill>
              </a:rPr>
              <a:t>REALIZATOR </a:t>
            </a:r>
          </a:p>
          <a:p>
            <a:pPr algn="ctr"/>
            <a:r>
              <a:rPr lang="sr-Latn-RS" sz="2000" b="1" dirty="0">
                <a:solidFill>
                  <a:srgbClr val="C00000"/>
                </a:solidFill>
              </a:rPr>
              <a:t>VESTI</a:t>
            </a:r>
            <a:endParaRPr lang="en-US" sz="4400" b="1" dirty="0">
              <a:solidFill>
                <a:srgbClr val="C0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172200" y="5515062"/>
            <a:ext cx="24545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srgbClr val="C00000"/>
                </a:solidFill>
              </a:rPr>
              <a:t>priprema posadu režije</a:t>
            </a:r>
          </a:p>
          <a:p>
            <a:pPr algn="ctr"/>
            <a:r>
              <a:rPr lang="sr-Latn-RS" b="1" dirty="0">
                <a:solidFill>
                  <a:srgbClr val="C00000"/>
                </a:solidFill>
              </a:rPr>
              <a:t> i izdaje uputstva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238064" y="2571690"/>
            <a:ext cx="26773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srgbClr val="C00000"/>
                </a:solidFill>
              </a:rPr>
              <a:t>IZVRŠNI PRODUCENT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271728" y="2935069"/>
            <a:ext cx="26436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srgbClr val="C00000"/>
                </a:solidFill>
              </a:rPr>
              <a:t>obaveštava as. režije </a:t>
            </a:r>
          </a:p>
          <a:p>
            <a:pPr algn="ctr"/>
            <a:r>
              <a:rPr lang="sr-Latn-RS" b="1" dirty="0">
                <a:solidFill>
                  <a:srgbClr val="C00000"/>
                </a:solidFill>
              </a:rPr>
              <a:t>da pripremi ekipu studija</a:t>
            </a:r>
            <a:endParaRPr lang="en-US" sz="4000" b="1" dirty="0">
              <a:solidFill>
                <a:srgbClr val="C00000"/>
              </a:solidFill>
            </a:endParaRPr>
          </a:p>
        </p:txBody>
      </p:sp>
      <p:cxnSp>
        <p:nvCxnSpPr>
          <p:cNvPr id="27" name="Straight Connector 26"/>
          <p:cNvCxnSpPr>
            <a:cxnSpLocks/>
          </p:cNvCxnSpPr>
          <p:nvPr/>
        </p:nvCxnSpPr>
        <p:spPr>
          <a:xfrm>
            <a:off x="3814032" y="1905000"/>
            <a:ext cx="2739168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cxnSpLocks/>
          </p:cNvCxnSpPr>
          <p:nvPr/>
        </p:nvCxnSpPr>
        <p:spPr>
          <a:xfrm>
            <a:off x="8626719" y="1935480"/>
            <a:ext cx="1137285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cxnSpLocks/>
          </p:cNvCxnSpPr>
          <p:nvPr/>
        </p:nvCxnSpPr>
        <p:spPr>
          <a:xfrm>
            <a:off x="4610100" y="4038600"/>
            <a:ext cx="28575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Picture 7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7388" y="2502319"/>
            <a:ext cx="2570925" cy="1712918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FA477A6-D0FC-E728-5A58-AB5277C8EAA3}"/>
              </a:ext>
            </a:extLst>
          </p:cNvPr>
          <p:cNvCxnSpPr>
            <a:cxnSpLocks/>
          </p:cNvCxnSpPr>
          <p:nvPr/>
        </p:nvCxnSpPr>
        <p:spPr>
          <a:xfrm>
            <a:off x="5715000" y="3657600"/>
            <a:ext cx="298326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6EFB64A-2AF7-0485-EBBF-A70F05336854}"/>
              </a:ext>
            </a:extLst>
          </p:cNvPr>
          <p:cNvCxnSpPr/>
          <p:nvPr/>
        </p:nvCxnSpPr>
        <p:spPr>
          <a:xfrm>
            <a:off x="8701769" y="3657600"/>
            <a:ext cx="0" cy="125369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898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500"/>
                            </p:stCondLst>
                            <p:childTnLst>
                              <p:par>
                                <p:cTn id="1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000"/>
                            </p:stCondLst>
                            <p:childTnLst>
                              <p:par>
                                <p:cTn id="1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00"/>
                            </p:stCondLst>
                            <p:childTnLst>
                              <p:par>
                                <p:cTn id="18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00"/>
                            </p:stCondLst>
                            <p:childTnLst>
                              <p:par>
                                <p:cTn id="1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500"/>
                            </p:stCondLst>
                            <p:childTnLst>
                              <p:par>
                                <p:cTn id="20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00"/>
                            </p:stCondLst>
                            <p:childTnLst>
                              <p:par>
                                <p:cTn id="2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500"/>
                            </p:stCondLst>
                            <p:childTnLst>
                              <p:par>
                                <p:cTn id="2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500"/>
                            </p:stCondLst>
                            <p:childTnLst>
                              <p:par>
                                <p:cTn id="2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000"/>
                            </p:stCondLst>
                            <p:childTnLst>
                              <p:par>
                                <p:cTn id="2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500"/>
                            </p:stCondLst>
                            <p:childTnLst>
                              <p:par>
                                <p:cTn id="2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1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6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55" grpId="0"/>
      <p:bldP spid="59" grpId="0" animBg="1"/>
      <p:bldP spid="67" grpId="0" animBg="1"/>
      <p:bldP spid="69" grpId="0" animBg="1"/>
      <p:bldP spid="72" grpId="0"/>
      <p:bldP spid="74" grpId="0"/>
      <p:bldP spid="77" grpId="0"/>
      <p:bldP spid="78" grpId="0"/>
      <p:bldP spid="47" grpId="0"/>
      <p:bldP spid="56" grpId="0"/>
      <p:bldP spid="57" grpId="0"/>
      <p:bldP spid="58" grpId="0"/>
      <p:bldP spid="60" grpId="0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1" y="76200"/>
            <a:ext cx="10439399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SNG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(priprema i polazak)</a:t>
            </a:r>
            <a:endParaRPr lang="en-US" sz="1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0" y="2457272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6" name="Rectangle 5"/>
          <p:cNvSpPr/>
          <p:nvPr/>
        </p:nvSpPr>
        <p:spPr>
          <a:xfrm>
            <a:off x="4495800" y="26389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7" name="Rectangle 6"/>
          <p:cNvSpPr/>
          <p:nvPr/>
        </p:nvSpPr>
        <p:spPr>
          <a:xfrm>
            <a:off x="7420391" y="2709993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8" name="Rectangle 7"/>
          <p:cNvSpPr/>
          <p:nvPr/>
        </p:nvSpPr>
        <p:spPr>
          <a:xfrm>
            <a:off x="914400" y="4200533"/>
            <a:ext cx="10502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b="1" dirty="0">
                <a:solidFill>
                  <a:srgbClr val="000000"/>
                </a:solidFill>
                <a:latin typeface="Wingdings"/>
              </a:rPr>
              <a:t></a:t>
            </a:r>
            <a:endParaRPr lang="en-US" sz="8000" dirty="0">
              <a:solidFill>
                <a:prstClr val="black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486400" y="1600200"/>
            <a:ext cx="1676400" cy="533401"/>
          </a:xfrm>
          <a:prstGeom prst="roundRect">
            <a:avLst/>
          </a:prstGeom>
          <a:solidFill>
            <a:srgbClr val="0070C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prstClr val="white"/>
                </a:solidFill>
              </a:rPr>
              <a:t>REŽIJA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124200" y="1600200"/>
            <a:ext cx="1676400" cy="533401"/>
          </a:xfrm>
          <a:prstGeom prst="roundRect">
            <a:avLst/>
          </a:prstGeom>
          <a:solidFill>
            <a:srgbClr val="C0000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prstClr val="white"/>
                </a:solidFill>
              </a:rPr>
              <a:t>MASTER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0" y="2895600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ebdings"/>
              </a:rPr>
              <a:t></a:t>
            </a:r>
            <a:endParaRPr lang="en-US" sz="8000" dirty="0">
              <a:solidFill>
                <a:prstClr val="black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439400" y="1923871"/>
            <a:ext cx="83067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200" b="1" dirty="0">
                <a:solidFill>
                  <a:srgbClr val="000000"/>
                </a:solidFill>
                <a:latin typeface="Wingdings"/>
              </a:rPr>
              <a:t>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8600" y="1912949"/>
            <a:ext cx="24582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DEŽURNI UREDNIK/</a:t>
            </a:r>
          </a:p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NEWS PRODUCER</a:t>
            </a:r>
            <a:endParaRPr lang="en-US" sz="4400" b="1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23806" y="3762405"/>
            <a:ext cx="26773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IZVRŠNI PRODUCENT</a:t>
            </a:r>
            <a:endParaRPr lang="en-US" sz="4400" b="1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86648" y="2351958"/>
            <a:ext cx="19295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DEŽURNI </a:t>
            </a:r>
          </a:p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ORGANIZATOR</a:t>
            </a:r>
            <a:endParaRPr lang="en-US" sz="4400" b="1" dirty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598082" y="1524000"/>
            <a:ext cx="24036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zahtev za akreditaciju </a:t>
            </a:r>
          </a:p>
          <a:p>
            <a:pPr algn="ctr"/>
            <a:r>
              <a:rPr lang="sr-Latn-RS" b="1" dirty="0">
                <a:solidFill>
                  <a:prstClr val="black"/>
                </a:solidFill>
              </a:rPr>
              <a:t>ekipe realizacije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601200" y="4126468"/>
            <a:ext cx="1790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mesto događaja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829800" y="6477001"/>
            <a:ext cx="14045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SNG</a:t>
            </a:r>
            <a:r>
              <a:rPr lang="sr-Latn-RS" sz="2000" b="1" dirty="0">
                <a:solidFill>
                  <a:prstClr val="black"/>
                </a:solidFill>
              </a:rPr>
              <a:t> vozilo</a:t>
            </a:r>
            <a:endParaRPr lang="en-US" sz="4400" b="1" dirty="0">
              <a:solidFill>
                <a:prstClr val="black"/>
              </a:solidFill>
            </a:endParaRPr>
          </a:p>
        </p:txBody>
      </p:sp>
      <p:cxnSp>
        <p:nvCxnSpPr>
          <p:cNvPr id="21" name="Straight Connector 20"/>
          <p:cNvCxnSpPr>
            <a:cxnSpLocks/>
          </p:cNvCxnSpPr>
          <p:nvPr/>
        </p:nvCxnSpPr>
        <p:spPr>
          <a:xfrm>
            <a:off x="2460744" y="3311098"/>
            <a:ext cx="1908235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cxnSpLocks/>
          </p:cNvCxnSpPr>
          <p:nvPr/>
        </p:nvCxnSpPr>
        <p:spPr>
          <a:xfrm>
            <a:off x="5958094" y="3342608"/>
            <a:ext cx="1257663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cxnSpLocks/>
          </p:cNvCxnSpPr>
          <p:nvPr/>
        </p:nvCxnSpPr>
        <p:spPr>
          <a:xfrm>
            <a:off x="1447800" y="3733800"/>
            <a:ext cx="0" cy="545321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4495800" y="4495800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cxnSp>
        <p:nvCxnSpPr>
          <p:cNvPr id="29" name="Straight Connector 28"/>
          <p:cNvCxnSpPr/>
          <p:nvPr/>
        </p:nvCxnSpPr>
        <p:spPr>
          <a:xfrm>
            <a:off x="8077200" y="4038600"/>
            <a:ext cx="0" cy="3048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cxnSpLocks/>
          </p:cNvCxnSpPr>
          <p:nvPr/>
        </p:nvCxnSpPr>
        <p:spPr>
          <a:xfrm flipH="1">
            <a:off x="5257800" y="4343400"/>
            <a:ext cx="2819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5257800" y="4343400"/>
            <a:ext cx="0" cy="328642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52400" y="5270898"/>
            <a:ext cx="2620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NOVINAR REPORTER</a:t>
            </a:r>
            <a:endParaRPr lang="en-US" sz="4400" b="1" dirty="0">
              <a:solidFill>
                <a:prstClr val="black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791200" y="5070843"/>
            <a:ext cx="1424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SNG EKIPA</a:t>
            </a:r>
            <a:endParaRPr lang="en-US" sz="4400" b="1" dirty="0">
              <a:solidFill>
                <a:prstClr val="black"/>
              </a:solidFill>
            </a:endParaRPr>
          </a:p>
        </p:txBody>
      </p:sp>
      <p:cxnSp>
        <p:nvCxnSpPr>
          <p:cNvPr id="35" name="Straight Connector 34"/>
          <p:cNvCxnSpPr>
            <a:cxnSpLocks/>
          </p:cNvCxnSpPr>
          <p:nvPr/>
        </p:nvCxnSpPr>
        <p:spPr>
          <a:xfrm>
            <a:off x="8816151" y="3300680"/>
            <a:ext cx="915105" cy="104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cxnSpLocks/>
          </p:cNvCxnSpPr>
          <p:nvPr/>
        </p:nvCxnSpPr>
        <p:spPr>
          <a:xfrm flipV="1">
            <a:off x="9735380" y="2590800"/>
            <a:ext cx="0" cy="72029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9735380" y="2590800"/>
            <a:ext cx="685800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/>
          </p:cNvCxnSpPr>
          <p:nvPr/>
        </p:nvCxnSpPr>
        <p:spPr>
          <a:xfrm>
            <a:off x="1447800" y="5794776"/>
            <a:ext cx="0" cy="2208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cxnSpLocks/>
          </p:cNvCxnSpPr>
          <p:nvPr/>
        </p:nvCxnSpPr>
        <p:spPr>
          <a:xfrm flipV="1">
            <a:off x="5143500" y="2590801"/>
            <a:ext cx="0" cy="3047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3886200" y="2590800"/>
            <a:ext cx="24232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6309416" y="2324724"/>
            <a:ext cx="0" cy="266076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3886200" y="2324724"/>
            <a:ext cx="0" cy="266076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cxnSpLocks/>
          </p:cNvCxnSpPr>
          <p:nvPr/>
        </p:nvCxnSpPr>
        <p:spPr>
          <a:xfrm flipH="1">
            <a:off x="5181600" y="5794776"/>
            <a:ext cx="3769" cy="22082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cxnSpLocks/>
          </p:cNvCxnSpPr>
          <p:nvPr/>
        </p:nvCxnSpPr>
        <p:spPr>
          <a:xfrm>
            <a:off x="1457718" y="6015603"/>
            <a:ext cx="8140364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Down Arrow 62"/>
          <p:cNvSpPr/>
          <p:nvPr/>
        </p:nvSpPr>
        <p:spPr>
          <a:xfrm flipV="1">
            <a:off x="10287000" y="4419600"/>
            <a:ext cx="417400" cy="602396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269324" y="2260526"/>
            <a:ext cx="1733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info o događaju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635811" y="2964054"/>
            <a:ext cx="1733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info o događaju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682995" y="3693855"/>
            <a:ext cx="11192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info o </a:t>
            </a:r>
          </a:p>
          <a:p>
            <a:pPr algn="ctr"/>
            <a:r>
              <a:rPr lang="sr-Latn-RS" b="1" dirty="0">
                <a:solidFill>
                  <a:prstClr val="black"/>
                </a:solidFill>
              </a:rPr>
              <a:t>događaju</a:t>
            </a:r>
            <a:endParaRPr lang="en-US" sz="4000" b="1" dirty="0">
              <a:solidFill>
                <a:prstClr val="black"/>
              </a:solidFill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3962400" y="2409856"/>
            <a:ext cx="0" cy="23803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cxnSpLocks/>
          </p:cNvCxnSpPr>
          <p:nvPr/>
        </p:nvCxnSpPr>
        <p:spPr>
          <a:xfrm>
            <a:off x="3962401" y="2647890"/>
            <a:ext cx="110593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5068337" y="2647890"/>
            <a:ext cx="0" cy="247708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2456619" y="2667000"/>
            <a:ext cx="2595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b="1" dirty="0">
                <a:solidFill>
                  <a:srgbClr val="C00000"/>
                </a:solidFill>
              </a:rPr>
              <a:t>koordinate</a:t>
            </a:r>
            <a:r>
              <a:rPr lang="sr-Latn-RS" b="1" dirty="0">
                <a:solidFill>
                  <a:srgbClr val="FF0000"/>
                </a:solidFill>
              </a:rPr>
              <a:t> </a:t>
            </a:r>
            <a:r>
              <a:rPr lang="sr-Latn-RS" b="1" dirty="0">
                <a:solidFill>
                  <a:srgbClr val="C00000"/>
                </a:solidFill>
              </a:rPr>
              <a:t>za satelit</a:t>
            </a:r>
            <a:endParaRPr lang="en-US" sz="4000" b="1" dirty="0">
              <a:solidFill>
                <a:srgbClr val="C00000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581400" y="4102447"/>
            <a:ext cx="12750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srgbClr val="C00000"/>
                </a:solidFill>
              </a:rPr>
              <a:t>koordinate</a:t>
            </a:r>
          </a:p>
          <a:p>
            <a:pPr algn="ctr"/>
            <a:r>
              <a:rPr lang="sr-Latn-RS" b="1" dirty="0">
                <a:solidFill>
                  <a:srgbClr val="C00000"/>
                </a:solidFill>
              </a:rPr>
              <a:t> za satelit</a:t>
            </a:r>
            <a:endParaRPr lang="en-US" sz="4000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0" y="5105400"/>
            <a:ext cx="1567182" cy="1378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AAA7D63-AB4C-1BB0-97C3-451DFE8B7DE7}"/>
              </a:ext>
            </a:extLst>
          </p:cNvPr>
          <p:cNvCxnSpPr>
            <a:cxnSpLocks/>
          </p:cNvCxnSpPr>
          <p:nvPr/>
        </p:nvCxnSpPr>
        <p:spPr>
          <a:xfrm>
            <a:off x="4953000" y="4191000"/>
            <a:ext cx="0" cy="45720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380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000"/>
                            </p:stCondLst>
                            <p:childTnLst>
                              <p:par>
                                <p:cTn id="1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500"/>
                            </p:stCondLst>
                            <p:childTnLst>
                              <p:par>
                                <p:cTn id="1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00"/>
                            </p:stCondLst>
                            <p:childTnLst>
                              <p:par>
                                <p:cTn id="1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000"/>
                            </p:stCondLst>
                            <p:childTnLst>
                              <p:par>
                                <p:cTn id="19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00"/>
                            </p:stCondLst>
                            <p:childTnLst>
                              <p:par>
                                <p:cTn id="2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8" grpId="0"/>
      <p:bldP spid="36" grpId="0"/>
      <p:bldP spid="37" grpId="0"/>
      <p:bldP spid="63" grpId="0" animBg="1"/>
      <p:bldP spid="66" grpId="0"/>
      <p:bldP spid="67" grpId="0"/>
      <p:bldP spid="68" grpId="0"/>
      <p:bldP spid="75" grpId="0"/>
      <p:bldP spid="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 – SNG </a:t>
            </a:r>
            <a:r>
              <a:rPr lang="sr-Latn-RS" sz="28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(dolazak i uključenje)</a:t>
            </a:r>
            <a:endParaRPr lang="en-US" sz="1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740923" y="5258422"/>
            <a:ext cx="1676400" cy="533401"/>
          </a:xfrm>
          <a:prstGeom prst="roundRect">
            <a:avLst/>
          </a:prstGeom>
          <a:solidFill>
            <a:srgbClr val="0070C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b="1" dirty="0">
                <a:solidFill>
                  <a:prstClr val="white"/>
                </a:solidFill>
              </a:rPr>
              <a:t>REŽIJA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219200" y="5212164"/>
            <a:ext cx="1676400" cy="533401"/>
          </a:xfrm>
          <a:prstGeom prst="roundRect">
            <a:avLst/>
          </a:prstGeom>
          <a:solidFill>
            <a:srgbClr val="C0000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b="1" dirty="0">
                <a:solidFill>
                  <a:prstClr val="white"/>
                </a:solidFill>
              </a:rPr>
              <a:t>MASTER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63" name="Down Arrow 62"/>
          <p:cNvSpPr/>
          <p:nvPr/>
        </p:nvSpPr>
        <p:spPr>
          <a:xfrm rot="5400000" flipV="1">
            <a:off x="3145901" y="5355701"/>
            <a:ext cx="417400" cy="301198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 rot="9400212">
            <a:off x="5030194" y="1142295"/>
            <a:ext cx="195438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dirty="0">
                <a:solidFill>
                  <a:srgbClr val="000000"/>
                </a:solidFill>
                <a:latin typeface="Webdings"/>
              </a:rPr>
              <a:t></a:t>
            </a:r>
            <a:endParaRPr lang="en-US" sz="13800" dirty="0">
              <a:solidFill>
                <a:prstClr val="black"/>
              </a:solidFill>
            </a:endParaRPr>
          </a:p>
        </p:txBody>
      </p:sp>
      <p:cxnSp>
        <p:nvCxnSpPr>
          <p:cNvPr id="22" name="Straight Connector 21"/>
          <p:cNvCxnSpPr>
            <a:cxnSpLocks/>
          </p:cNvCxnSpPr>
          <p:nvPr/>
        </p:nvCxnSpPr>
        <p:spPr>
          <a:xfrm flipH="1" flipV="1">
            <a:off x="6705600" y="2431196"/>
            <a:ext cx="2667000" cy="1435650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 flipH="1">
            <a:off x="3204002" y="2478196"/>
            <a:ext cx="2053798" cy="950804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5383" y="2128578"/>
            <a:ext cx="1796417" cy="2392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9" name="Down Arrow 68"/>
          <p:cNvSpPr/>
          <p:nvPr/>
        </p:nvSpPr>
        <p:spPr>
          <a:xfrm rot="10800000" flipV="1">
            <a:off x="1868599" y="4729803"/>
            <a:ext cx="417400" cy="301198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71" name="Picture 3" descr="C:\Users\Pixi\Desktop\PKPixi\AU NOVI NOVI\slicice za pp\TEHNOLOŠKI NAČINI\SNG\59695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7871907" y="4038601"/>
            <a:ext cx="3786693" cy="251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4" descr="C:\Users\Pixi\Desktop\PKPixi\AU NOVI NOVI\slicice za pp\TEHNOLOŠKI NAČINI\SNG\IMG_0001(5)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10057" y="4107528"/>
            <a:ext cx="2835561" cy="2380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5" descr="C:\Users\Pixi\Desktop\PKPixi\AU NOVI NOVI\slicice za pp\TEHNOLOŠKI NAČINI\SNG\live action sng streamer 2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4813" y="4038601"/>
            <a:ext cx="3786693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6" name="Straight Connector 45"/>
          <p:cNvCxnSpPr>
            <a:cxnSpLocks/>
          </p:cNvCxnSpPr>
          <p:nvPr/>
        </p:nvCxnSpPr>
        <p:spPr>
          <a:xfrm>
            <a:off x="5743419" y="5758328"/>
            <a:ext cx="1676400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Left-Right Arrow 53"/>
          <p:cNvSpPr/>
          <p:nvPr/>
        </p:nvSpPr>
        <p:spPr>
          <a:xfrm>
            <a:off x="5667219" y="5138304"/>
            <a:ext cx="1828800" cy="386818"/>
          </a:xfrm>
          <a:prstGeom prst="left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311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3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0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63" grpId="0" animBg="1"/>
      <p:bldP spid="2" grpId="0"/>
      <p:bldP spid="69" grpId="0" animBg="1"/>
      <p:bldP spid="5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</a:t>
            </a:r>
            <a:endParaRPr lang="en-US" sz="1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5828" y="1619251"/>
            <a:ext cx="10400344" cy="51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18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</a:t>
            </a:r>
            <a:endParaRPr lang="en-US" sz="1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4583" y="1504370"/>
            <a:ext cx="7042833" cy="527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65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Živo uključenje</a:t>
            </a:r>
            <a:endParaRPr lang="en-US" sz="1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7019" y="1524001"/>
            <a:ext cx="6797962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894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4127</TotalTime>
  <Words>274</Words>
  <Application>Microsoft Office PowerPoint</Application>
  <PresentationFormat>Widescreen</PresentationFormat>
  <Paragraphs>98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Arial</vt:lpstr>
      <vt:lpstr>Calibri</vt:lpstr>
      <vt:lpstr>Corbel</vt:lpstr>
      <vt:lpstr>MS Outlook</vt:lpstr>
      <vt:lpstr>Webdings</vt:lpstr>
      <vt:lpstr>Wingdings</vt:lpstr>
      <vt:lpstr>Wingdings 2</vt:lpstr>
      <vt:lpstr>Wingdings 3</vt:lpstr>
      <vt:lpstr>Module</vt:lpstr>
      <vt:lpstr>1_Module</vt:lpstr>
      <vt:lpstr>PowerPoint Presentation</vt:lpstr>
      <vt:lpstr>  Poslednja vest  (pristigla u toku emitovanja vesti)</vt:lpstr>
      <vt:lpstr>  Poslednja vest  (krol u toku redovnog TV programa)</vt:lpstr>
      <vt:lpstr>  Vanredne vesti</vt:lpstr>
      <vt:lpstr>  Živo uključenje – SNG (priprema i polazak)</vt:lpstr>
      <vt:lpstr>  Živo uključenje – SNG (dolazak i uključenje)</vt:lpstr>
      <vt:lpstr>  Živo uključenje</vt:lpstr>
      <vt:lpstr>  Živo uključenje</vt:lpstr>
      <vt:lpstr>  Živo uključenje</vt:lpstr>
      <vt:lpstr>  Živo uključenje</vt:lpstr>
      <vt:lpstr>  Živo uključenje</vt:lpstr>
      <vt:lpstr>  Živo uključenje</vt:lpstr>
      <vt:lpstr>  Živo uključenje – „ranac“ (preko mobilne mreže)</vt:lpstr>
      <vt:lpstr>  Živo uključenje – „ranac“ (preko mobilne mreže)</vt:lpstr>
      <vt:lpstr>  Živo uključenje – „torbica“ (preko mobilne mreže)</vt:lpstr>
      <vt:lpstr>  Živo uključenje – „ranac“ (preko mobilne mreže)</vt:lpstr>
      <vt:lpstr>  Živo uključenje – „ranac“ (preko mobilne mreže)</vt:lpstr>
      <vt:lpstr>  Živo uključenje – „ranac“ (preko mobilne mreže)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742</cp:revision>
  <dcterms:created xsi:type="dcterms:W3CDTF">2006-08-16T00:00:00Z</dcterms:created>
  <dcterms:modified xsi:type="dcterms:W3CDTF">2024-08-05T15:33:35Z</dcterms:modified>
</cp:coreProperties>
</file>