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  <p:sldMasterId id="2147483768" r:id="rId2"/>
  </p:sldMasterIdLst>
  <p:notesMasterIdLst>
    <p:notesMasterId r:id="rId31"/>
  </p:notesMasterIdLst>
  <p:sldIdLst>
    <p:sldId id="306" r:id="rId3"/>
    <p:sldId id="321" r:id="rId4"/>
    <p:sldId id="324" r:id="rId5"/>
    <p:sldId id="325" r:id="rId6"/>
    <p:sldId id="330" r:id="rId7"/>
    <p:sldId id="322" r:id="rId8"/>
    <p:sldId id="326" r:id="rId9"/>
    <p:sldId id="328" r:id="rId10"/>
    <p:sldId id="331" r:id="rId11"/>
    <p:sldId id="323" r:id="rId12"/>
    <p:sldId id="457" r:id="rId13"/>
    <p:sldId id="333" r:id="rId14"/>
    <p:sldId id="334" r:id="rId15"/>
    <p:sldId id="336" r:id="rId16"/>
    <p:sldId id="337" r:id="rId17"/>
    <p:sldId id="338" r:id="rId18"/>
    <p:sldId id="339" r:id="rId19"/>
    <p:sldId id="344" r:id="rId20"/>
    <p:sldId id="345" r:id="rId21"/>
    <p:sldId id="342" r:id="rId22"/>
    <p:sldId id="340" r:id="rId23"/>
    <p:sldId id="346" r:id="rId24"/>
    <p:sldId id="343" r:id="rId25"/>
    <p:sldId id="458" r:id="rId26"/>
    <p:sldId id="348" r:id="rId27"/>
    <p:sldId id="349" r:id="rId28"/>
    <p:sldId id="459" r:id="rId29"/>
    <p:sldId id="350" r:id="rId3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55" autoAdjust="0"/>
    <p:restoredTop sz="94622" autoAdjust="0"/>
  </p:normalViewPr>
  <p:slideViewPr>
    <p:cSldViewPr>
      <p:cViewPr varScale="1">
        <p:scale>
          <a:sx n="100" d="100"/>
          <a:sy n="100" d="100"/>
        </p:scale>
        <p:origin x="1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05-Aug-24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05-Aug-24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05-Aug-24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05-Aug-24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1" y="0"/>
            <a:ext cx="12191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355848"/>
            <a:ext cx="107696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828800"/>
            <a:ext cx="107696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05-Aug-24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95318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05-Aug-24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42832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05-Aug-24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91231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05-Aug-24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52337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05-Aug-24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14200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05-Aug-24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5700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05-Aug-24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535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05-Aug-24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37505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05-Aug-24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05-Aug-24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5327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05-Aug-24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13217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8798560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 bwMode="ltGray">
          <a:xfrm>
            <a:off x="8863584" y="0"/>
            <a:ext cx="33528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274641"/>
            <a:ext cx="2540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30480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05-Aug-24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20796" y="6377460"/>
            <a:ext cx="5115205" cy="365125"/>
          </a:xfrm>
        </p:spPr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54060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12192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9744" y="118872"/>
            <a:ext cx="10684256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7552" y="1828800"/>
            <a:ext cx="10696448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05-Aug-24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3936"/>
            <a:ext cx="53848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936"/>
            <a:ext cx="53848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05-Aug-24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98988"/>
            <a:ext cx="5386917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49512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698988"/>
            <a:ext cx="5389033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449512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05-Aug-24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05-Aug-24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05-Aug-24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784" y="152400"/>
            <a:ext cx="3364992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5837" y="1743134"/>
            <a:ext cx="7894188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784" y="1730018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05-Aug-24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5448"/>
            <a:ext cx="3366867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71741" y="1484808"/>
            <a:ext cx="8329863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728216"/>
            <a:ext cx="329184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19456" y="1170432"/>
            <a:ext cx="3364992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05-Aug-24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Rectangle 8"/>
          <p:cNvSpPr/>
          <p:nvPr/>
        </p:nvSpPr>
        <p:spPr bwMode="invGray">
          <a:xfrm>
            <a:off x="3807649" y="0"/>
            <a:ext cx="6096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47744" y="1170432"/>
            <a:ext cx="6925056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119104" y="1170432"/>
            <a:ext cx="978485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05-Aug-24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12192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 bwMode="ltGray">
          <a:xfrm>
            <a:off x="1" y="1"/>
            <a:ext cx="12191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476999"/>
            <a:ext cx="28448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05-Aug-24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20796" y="6476999"/>
            <a:ext cx="7343625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39195" y="6476999"/>
            <a:ext cx="978485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48456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743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>
              <a:solidFill>
                <a:srgbClr val="F0AD00">
                  <a:satMod val="150000"/>
                </a:srgb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00200" y="5552183"/>
            <a:ext cx="8915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2800" b="1" dirty="0"/>
              <a:t>TEHNOLOŠKI PROCES </a:t>
            </a:r>
          </a:p>
          <a:p>
            <a:pPr algn="ctr"/>
            <a:r>
              <a:rPr lang="sr-Latn-RS" sz="2800" b="1" dirty="0"/>
              <a:t>PROIZVODNJE I EMITOVANJA VESTI</a:t>
            </a:r>
            <a:endParaRPr lang="en-US" sz="2800" b="1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60EE8DB-24CA-468A-4E60-79EE2AFAE4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0886" y="76201"/>
            <a:ext cx="8730229" cy="4907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818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Priprema i izrada košuljice</a:t>
            </a:r>
            <a:endParaRPr lang="en-US" sz="1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5410200" y="1905000"/>
            <a:ext cx="1295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8000" dirty="0">
                <a:solidFill>
                  <a:srgbClr val="000000"/>
                </a:solidFill>
                <a:latin typeface="MS Outlook"/>
              </a:rPr>
              <a:t></a:t>
            </a:r>
          </a:p>
        </p:txBody>
      </p:sp>
      <p:sp>
        <p:nvSpPr>
          <p:cNvPr id="38" name="Rectangle 37"/>
          <p:cNvSpPr/>
          <p:nvPr/>
        </p:nvSpPr>
        <p:spPr>
          <a:xfrm>
            <a:off x="417951" y="2105561"/>
            <a:ext cx="1563249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0" b="1" dirty="0">
                <a:solidFill>
                  <a:srgbClr val="000000"/>
                </a:solidFill>
                <a:latin typeface="Wingdings"/>
              </a:rPr>
              <a:t>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291465" y="1990393"/>
            <a:ext cx="17936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b="1" dirty="0"/>
              <a:t>LISTA  POTPISA</a:t>
            </a:r>
            <a:endParaRPr lang="en-US" sz="4000" b="1" dirty="0"/>
          </a:p>
        </p:txBody>
      </p:sp>
      <p:sp>
        <p:nvSpPr>
          <p:cNvPr id="40" name="Rectangle 39"/>
          <p:cNvSpPr/>
          <p:nvPr/>
        </p:nvSpPr>
        <p:spPr>
          <a:xfrm>
            <a:off x="76201" y="3440374"/>
            <a:ext cx="243169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dirty="0">
                <a:solidFill>
                  <a:srgbClr val="000000"/>
                </a:solidFill>
              </a:rPr>
              <a:t>- događaj / prilog</a:t>
            </a:r>
          </a:p>
          <a:p>
            <a:r>
              <a:rPr lang="en-US" dirty="0">
                <a:solidFill>
                  <a:srgbClr val="000000"/>
                </a:solidFill>
                <a:latin typeface="Arial"/>
              </a:rPr>
              <a:t>- </a:t>
            </a:r>
            <a:r>
              <a:rPr lang="en-US" dirty="0" err="1">
                <a:solidFill>
                  <a:srgbClr val="000000"/>
                </a:solidFill>
                <a:latin typeface="Arial"/>
              </a:rPr>
              <a:t>novinar</a:t>
            </a:r>
            <a:endParaRPr lang="en-US" dirty="0">
              <a:solidFill>
                <a:srgbClr val="000000"/>
              </a:solidFill>
              <a:latin typeface="Arial"/>
            </a:endParaRPr>
          </a:p>
          <a:p>
            <a:r>
              <a:rPr lang="en-US" dirty="0">
                <a:solidFill>
                  <a:srgbClr val="000000"/>
                </a:solidFill>
                <a:latin typeface="Arial"/>
              </a:rPr>
              <a:t>- </a:t>
            </a:r>
            <a:r>
              <a:rPr lang="en-US" dirty="0" err="1">
                <a:solidFill>
                  <a:srgbClr val="000000"/>
                </a:solidFill>
                <a:latin typeface="Arial"/>
              </a:rPr>
              <a:t>potpisi</a:t>
            </a:r>
            <a:r>
              <a:rPr lang="en-US" dirty="0">
                <a:solidFill>
                  <a:srgbClr val="000000"/>
                </a:solidFill>
                <a:latin typeface="Arial"/>
              </a:rPr>
              <a:t> u </a:t>
            </a:r>
            <a:r>
              <a:rPr lang="en-US" dirty="0" err="1">
                <a:solidFill>
                  <a:srgbClr val="000000"/>
                </a:solidFill>
                <a:latin typeface="Arial"/>
              </a:rPr>
              <a:t>emitovanju</a:t>
            </a:r>
            <a:endParaRPr lang="en-US" dirty="0">
              <a:solidFill>
                <a:srgbClr val="000000"/>
              </a:solidFill>
              <a:latin typeface="Arial"/>
            </a:endParaRPr>
          </a:p>
          <a:p>
            <a:r>
              <a:rPr lang="en-US" dirty="0">
                <a:solidFill>
                  <a:srgbClr val="000000"/>
                </a:solidFill>
                <a:latin typeface="Arial"/>
              </a:rPr>
              <a:t>- </a:t>
            </a:r>
            <a:r>
              <a:rPr lang="en-US" dirty="0" err="1">
                <a:solidFill>
                  <a:srgbClr val="000000"/>
                </a:solidFill>
                <a:latin typeface="Arial"/>
              </a:rPr>
              <a:t>snimatelj</a:t>
            </a:r>
            <a:r>
              <a:rPr lang="sr-Latn-RS" dirty="0">
                <a:solidFill>
                  <a:srgbClr val="000000"/>
                </a:solidFill>
                <a:latin typeface="Arial"/>
              </a:rPr>
              <a:t>, </a:t>
            </a:r>
            <a:r>
              <a:rPr lang="en-US" dirty="0" err="1">
                <a:solidFill>
                  <a:srgbClr val="000000"/>
                </a:solidFill>
                <a:latin typeface="Arial"/>
              </a:rPr>
              <a:t>montažer</a:t>
            </a:r>
            <a:endParaRPr lang="en-US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7467600" y="3352800"/>
            <a:ext cx="902812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0" b="1" dirty="0">
                <a:solidFill>
                  <a:srgbClr val="000000"/>
                </a:solidFill>
                <a:latin typeface="Wingdings 2"/>
              </a:rPr>
              <a:t></a:t>
            </a:r>
          </a:p>
        </p:txBody>
      </p:sp>
      <p:sp>
        <p:nvSpPr>
          <p:cNvPr id="51" name="Rectangle 50"/>
          <p:cNvSpPr/>
          <p:nvPr/>
        </p:nvSpPr>
        <p:spPr>
          <a:xfrm>
            <a:off x="697389" y="4495800"/>
            <a:ext cx="90281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0" b="1" dirty="0">
                <a:solidFill>
                  <a:srgbClr val="000000"/>
                </a:solidFill>
                <a:latin typeface="Wingdings"/>
              </a:rPr>
              <a:t></a:t>
            </a:r>
          </a:p>
        </p:txBody>
      </p:sp>
      <p:sp>
        <p:nvSpPr>
          <p:cNvPr id="4" name="Rectangle 3"/>
          <p:cNvSpPr/>
          <p:nvPr/>
        </p:nvSpPr>
        <p:spPr>
          <a:xfrm>
            <a:off x="2905998" y="3212734"/>
            <a:ext cx="2273379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0" dirty="0">
                <a:solidFill>
                  <a:srgbClr val="000000"/>
                </a:solidFill>
                <a:latin typeface="Wingdings"/>
              </a:rPr>
              <a:t></a:t>
            </a:r>
            <a:r>
              <a:rPr lang="en-US" sz="6600" dirty="0">
                <a:solidFill>
                  <a:srgbClr val="000000"/>
                </a:solidFill>
                <a:latin typeface="Wingdings"/>
              </a:rPr>
              <a:t></a:t>
            </a:r>
            <a:endParaRPr lang="en-US" sz="8000" dirty="0">
              <a:solidFill>
                <a:srgbClr val="000000"/>
              </a:solidFill>
              <a:latin typeface="Wingdings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5486400" y="3400961"/>
            <a:ext cx="114807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0" dirty="0">
                <a:solidFill>
                  <a:srgbClr val="000000"/>
                </a:solidFill>
                <a:latin typeface="Wingdings"/>
              </a:rPr>
              <a:t></a:t>
            </a:r>
          </a:p>
        </p:txBody>
      </p:sp>
      <p:sp>
        <p:nvSpPr>
          <p:cNvPr id="53" name="Rectangle 52"/>
          <p:cNvSpPr/>
          <p:nvPr/>
        </p:nvSpPr>
        <p:spPr>
          <a:xfrm>
            <a:off x="5410200" y="5153561"/>
            <a:ext cx="1295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8000" dirty="0">
                <a:solidFill>
                  <a:srgbClr val="000000"/>
                </a:solidFill>
                <a:latin typeface="MS Outlook"/>
              </a:rPr>
              <a:t></a:t>
            </a:r>
          </a:p>
        </p:txBody>
      </p:sp>
      <p:cxnSp>
        <p:nvCxnSpPr>
          <p:cNvPr id="10" name="Straight Connector 9"/>
          <p:cNvCxnSpPr>
            <a:cxnSpLocks/>
          </p:cNvCxnSpPr>
          <p:nvPr/>
        </p:nvCxnSpPr>
        <p:spPr>
          <a:xfrm>
            <a:off x="2514600" y="1938011"/>
            <a:ext cx="0" cy="410089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458745" y="5638800"/>
            <a:ext cx="13700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sz="2000" b="1" dirty="0"/>
              <a:t>ŠOT LISTA</a:t>
            </a:r>
            <a:endParaRPr lang="en-US" sz="4400" b="1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2514600" y="3886765"/>
            <a:ext cx="381000" cy="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4848646" y="1486210"/>
            <a:ext cx="24582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sz="2000" b="1" dirty="0"/>
              <a:t>DEŽURNI UREDNIK/</a:t>
            </a:r>
          </a:p>
          <a:p>
            <a:pPr algn="ctr"/>
            <a:r>
              <a:rPr lang="sr-Latn-RS" sz="2000" b="1" dirty="0"/>
              <a:t>NEWS PRODUCER</a:t>
            </a:r>
            <a:endParaRPr lang="en-US" sz="4400" b="1" dirty="0"/>
          </a:p>
        </p:txBody>
      </p:sp>
      <p:sp>
        <p:nvSpPr>
          <p:cNvPr id="59" name="TextBox 58"/>
          <p:cNvSpPr txBox="1"/>
          <p:nvPr/>
        </p:nvSpPr>
        <p:spPr>
          <a:xfrm>
            <a:off x="4893557" y="6418717"/>
            <a:ext cx="237366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sz="2000" b="1" dirty="0"/>
              <a:t>REALIZATOR VESTI</a:t>
            </a:r>
            <a:endParaRPr lang="en-US" sz="4400" b="1" dirty="0"/>
          </a:p>
        </p:txBody>
      </p:sp>
      <p:cxnSp>
        <p:nvCxnSpPr>
          <p:cNvPr id="18" name="Straight Connector 17"/>
          <p:cNvCxnSpPr/>
          <p:nvPr/>
        </p:nvCxnSpPr>
        <p:spPr>
          <a:xfrm flipV="1">
            <a:off x="6056542" y="4687822"/>
            <a:ext cx="0" cy="569978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>
            <a:cxnSpLocks/>
          </p:cNvCxnSpPr>
          <p:nvPr/>
        </p:nvCxnSpPr>
        <p:spPr>
          <a:xfrm>
            <a:off x="6056542" y="3240022"/>
            <a:ext cx="0" cy="265178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>
            <a:cxnSpLocks/>
          </p:cNvCxnSpPr>
          <p:nvPr/>
        </p:nvCxnSpPr>
        <p:spPr>
          <a:xfrm>
            <a:off x="5145022" y="3961835"/>
            <a:ext cx="417578" cy="565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ight Arrow 61"/>
          <p:cNvSpPr/>
          <p:nvPr/>
        </p:nvSpPr>
        <p:spPr>
          <a:xfrm>
            <a:off x="6781800" y="3780710"/>
            <a:ext cx="529702" cy="410290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TextBox 62"/>
          <p:cNvSpPr txBox="1"/>
          <p:nvPr/>
        </p:nvSpPr>
        <p:spPr>
          <a:xfrm>
            <a:off x="7086600" y="4495800"/>
            <a:ext cx="168828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b="1" dirty="0"/>
              <a:t>košuljica</a:t>
            </a:r>
          </a:p>
          <a:p>
            <a:pPr algn="ctr"/>
            <a:r>
              <a:rPr lang="sr-Latn-RS" sz="2400" b="1" dirty="0"/>
              <a:t>1h</a:t>
            </a:r>
          </a:p>
          <a:p>
            <a:pPr algn="ctr"/>
            <a:r>
              <a:rPr lang="sr-Latn-RS" b="1" dirty="0"/>
              <a:t>pre emitovanja</a:t>
            </a:r>
            <a:endParaRPr lang="en-US" sz="4000" b="1" dirty="0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06000" y="1558635"/>
            <a:ext cx="2238660" cy="1565565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06000" y="3199101"/>
            <a:ext cx="2238660" cy="1678995"/>
          </a:xfrm>
          <a:prstGeom prst="rect">
            <a:avLst/>
          </a:prstGeom>
        </p:spPr>
      </p:pic>
      <p:pic>
        <p:nvPicPr>
          <p:cNvPr id="64" name="Picture 6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15263" y="4952997"/>
            <a:ext cx="2229397" cy="1778728"/>
          </a:xfrm>
          <a:prstGeom prst="rect">
            <a:avLst/>
          </a:prstGeom>
        </p:spPr>
      </p:pic>
      <p:cxnSp>
        <p:nvCxnSpPr>
          <p:cNvPr id="25" name="Straight Connector 24"/>
          <p:cNvCxnSpPr>
            <a:cxnSpLocks/>
          </p:cNvCxnSpPr>
          <p:nvPr/>
        </p:nvCxnSpPr>
        <p:spPr>
          <a:xfrm flipV="1">
            <a:off x="8446612" y="4038599"/>
            <a:ext cx="1383188" cy="1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>
            <a:cxnSpLocks/>
          </p:cNvCxnSpPr>
          <p:nvPr/>
        </p:nvCxnSpPr>
        <p:spPr>
          <a:xfrm>
            <a:off x="9022611" y="2359725"/>
            <a:ext cx="0" cy="350767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>
            <a:cxnSpLocks/>
          </p:cNvCxnSpPr>
          <p:nvPr/>
        </p:nvCxnSpPr>
        <p:spPr>
          <a:xfrm flipH="1">
            <a:off x="9022611" y="2362200"/>
            <a:ext cx="807189" cy="0"/>
          </a:xfrm>
          <a:prstGeom prst="line">
            <a:avLst/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>
            <a:cxnSpLocks/>
          </p:cNvCxnSpPr>
          <p:nvPr/>
        </p:nvCxnSpPr>
        <p:spPr>
          <a:xfrm flipH="1">
            <a:off x="9022611" y="5867400"/>
            <a:ext cx="807189" cy="0"/>
          </a:xfrm>
          <a:prstGeom prst="line">
            <a:avLst/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238C77E-428F-F192-D972-424572C3396B}"/>
              </a:ext>
            </a:extLst>
          </p:cNvPr>
          <p:cNvSpPr txBox="1"/>
          <p:nvPr/>
        </p:nvSpPr>
        <p:spPr>
          <a:xfrm>
            <a:off x="2844015" y="4445169"/>
            <a:ext cx="168828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b="1" dirty="0"/>
              <a:t>skica košuljice</a:t>
            </a:r>
          </a:p>
          <a:p>
            <a:pPr algn="ctr"/>
            <a:r>
              <a:rPr lang="sr-Latn-RS" sz="2400" b="1" dirty="0"/>
              <a:t>2h</a:t>
            </a:r>
          </a:p>
          <a:p>
            <a:pPr algn="ctr"/>
            <a:r>
              <a:rPr lang="sr-Latn-RS" b="1" dirty="0"/>
              <a:t>pre emitovanja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1944224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000"/>
                            </p:stCondLst>
                            <p:childTnLst>
                              <p:par>
                                <p:cTn id="7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000"/>
                            </p:stCondLst>
                            <p:childTnLst>
                              <p:par>
                                <p:cTn id="9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0"/>
                            </p:stCondLst>
                            <p:childTnLst>
                              <p:par>
                                <p:cTn id="9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500"/>
                            </p:stCondLst>
                            <p:childTnLst>
                              <p:par>
                                <p:cTn id="10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2000"/>
                            </p:stCondLst>
                            <p:childTnLst>
                              <p:par>
                                <p:cTn id="123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5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4000"/>
                            </p:stCondLst>
                            <p:childTnLst>
                              <p:par>
                                <p:cTn id="1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8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7" grpId="0"/>
      <p:bldP spid="38" grpId="0"/>
      <p:bldP spid="39" grpId="0"/>
      <p:bldP spid="40" grpId="0"/>
      <p:bldP spid="49" grpId="0"/>
      <p:bldP spid="51" grpId="0"/>
      <p:bldP spid="4" grpId="0"/>
      <p:bldP spid="52" grpId="0"/>
      <p:bldP spid="53" grpId="0"/>
      <p:bldP spid="54" grpId="0"/>
      <p:bldP spid="58" grpId="0"/>
      <p:bldP spid="59" grpId="0"/>
      <p:bldP spid="62" grpId="0" animBg="1"/>
      <p:bldP spid="63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Košuljica - </a:t>
            </a:r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primer</a:t>
            </a:r>
            <a:endParaRPr lang="en-US" sz="1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981200" y="1600200"/>
            <a:ext cx="1371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AD00"/>
              </a:buClr>
              <a:buSzPct val="80000"/>
              <a:buFontTx/>
              <a:buNone/>
              <a:tabLst/>
              <a:defRPr/>
            </a:pPr>
            <a:r>
              <a:rPr kumimoji="0" lang="sl-SI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VIDEO</a:t>
            </a:r>
          </a:p>
        </p:txBody>
      </p:sp>
      <p:sp>
        <p:nvSpPr>
          <p:cNvPr id="7" name="Rectangle 6"/>
          <p:cNvSpPr/>
          <p:nvPr/>
        </p:nvSpPr>
        <p:spPr>
          <a:xfrm>
            <a:off x="8839200" y="1601117"/>
            <a:ext cx="1371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AD00"/>
              </a:buClr>
              <a:buSzPct val="80000"/>
              <a:buFontTx/>
              <a:buNone/>
              <a:tabLst/>
              <a:defRPr/>
            </a:pPr>
            <a:r>
              <a:rPr kumimoji="0" lang="sl-SI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AUDIO</a:t>
            </a:r>
          </a:p>
        </p:txBody>
      </p:sp>
      <p:sp>
        <p:nvSpPr>
          <p:cNvPr id="8" name="Rectangle 7"/>
          <p:cNvSpPr/>
          <p:nvPr/>
        </p:nvSpPr>
        <p:spPr>
          <a:xfrm>
            <a:off x="4114800" y="1601117"/>
            <a:ext cx="3810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AD00"/>
              </a:buClr>
              <a:buSzPct val="80000"/>
              <a:buFontTx/>
              <a:buNone/>
              <a:tabLst/>
              <a:defRPr/>
            </a:pPr>
            <a:r>
              <a:rPr kumimoji="0" lang="sl-SI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OPIS / ŠTA / KAKO</a:t>
            </a:r>
          </a:p>
        </p:txBody>
      </p:sp>
      <p:cxnSp>
        <p:nvCxnSpPr>
          <p:cNvPr id="10" name="Straight Connector 9"/>
          <p:cNvCxnSpPr/>
          <p:nvPr/>
        </p:nvCxnSpPr>
        <p:spPr>
          <a:xfrm flipV="1">
            <a:off x="1905000" y="2123421"/>
            <a:ext cx="8382000" cy="91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429000" y="1601118"/>
            <a:ext cx="0" cy="510448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8686800" y="1600200"/>
            <a:ext cx="0" cy="51054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2133600" y="2209800"/>
            <a:ext cx="1066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AD00"/>
              </a:buClr>
              <a:buSzPct val="80000"/>
              <a:buFontTx/>
              <a:buNone/>
              <a:tabLst/>
              <a:defRPr/>
            </a:pPr>
            <a:r>
              <a:rPr kumimoji="0" lang="sl-SI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VTR</a:t>
            </a:r>
          </a:p>
        </p:txBody>
      </p:sp>
      <p:sp>
        <p:nvSpPr>
          <p:cNvPr id="17" name="Rectangle 16"/>
          <p:cNvSpPr/>
          <p:nvPr/>
        </p:nvSpPr>
        <p:spPr>
          <a:xfrm>
            <a:off x="2286000" y="2677180"/>
            <a:ext cx="685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AD00"/>
              </a:buClr>
              <a:buSzPct val="80000"/>
              <a:buFontTx/>
              <a:buNone/>
              <a:tabLst/>
              <a:defRPr/>
            </a:pPr>
            <a:r>
              <a:rPr kumimoji="0" lang="sl-SI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K</a:t>
            </a:r>
          </a:p>
        </p:txBody>
      </p:sp>
      <p:sp>
        <p:nvSpPr>
          <p:cNvPr id="18" name="Rectangle 17"/>
          <p:cNvSpPr/>
          <p:nvPr/>
        </p:nvSpPr>
        <p:spPr>
          <a:xfrm>
            <a:off x="2133600" y="3134380"/>
            <a:ext cx="1066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AD00"/>
              </a:buClr>
              <a:buSzPct val="80000"/>
              <a:buFontTx/>
              <a:buNone/>
              <a:tabLst/>
              <a:defRPr/>
            </a:pPr>
            <a:r>
              <a:rPr kumimoji="0" lang="sl-SI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CH</a:t>
            </a:r>
          </a:p>
        </p:txBody>
      </p:sp>
      <p:sp>
        <p:nvSpPr>
          <p:cNvPr id="19" name="Rectangle 18"/>
          <p:cNvSpPr/>
          <p:nvPr/>
        </p:nvSpPr>
        <p:spPr>
          <a:xfrm>
            <a:off x="2438400" y="3591580"/>
            <a:ext cx="1066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AD00"/>
              </a:buClr>
              <a:buSzPct val="80000"/>
              <a:buFontTx/>
              <a:buNone/>
              <a:tabLst/>
              <a:defRPr/>
            </a:pPr>
            <a:r>
              <a:rPr kumimoji="0" lang="sl-SI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K</a:t>
            </a:r>
          </a:p>
        </p:txBody>
      </p:sp>
      <p:sp>
        <p:nvSpPr>
          <p:cNvPr id="20" name="Rectangle 19"/>
          <p:cNvSpPr/>
          <p:nvPr/>
        </p:nvSpPr>
        <p:spPr>
          <a:xfrm>
            <a:off x="2057400" y="4048780"/>
            <a:ext cx="1066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AD00"/>
              </a:buClr>
              <a:buSzPct val="80000"/>
              <a:buFontTx/>
              <a:buNone/>
              <a:tabLst/>
              <a:defRPr/>
            </a:pPr>
            <a:r>
              <a:rPr kumimoji="0" lang="sl-SI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VTR</a:t>
            </a:r>
          </a:p>
        </p:txBody>
      </p:sp>
      <p:sp>
        <p:nvSpPr>
          <p:cNvPr id="21" name="Rectangle 20"/>
          <p:cNvSpPr/>
          <p:nvPr/>
        </p:nvSpPr>
        <p:spPr>
          <a:xfrm>
            <a:off x="2057400" y="4953000"/>
            <a:ext cx="1066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AD00"/>
              </a:buClr>
              <a:buSzPct val="80000"/>
              <a:buFontTx/>
              <a:buNone/>
              <a:tabLst/>
              <a:defRPr/>
            </a:pPr>
            <a:r>
              <a:rPr kumimoji="0" lang="sl-SI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CH</a:t>
            </a:r>
          </a:p>
        </p:txBody>
      </p:sp>
      <p:sp>
        <p:nvSpPr>
          <p:cNvPr id="24" name="Rectangle 23"/>
          <p:cNvSpPr/>
          <p:nvPr/>
        </p:nvSpPr>
        <p:spPr>
          <a:xfrm>
            <a:off x="2133600" y="5848290"/>
            <a:ext cx="1066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AD00"/>
              </a:buClr>
              <a:buSzPct val="80000"/>
              <a:buFontTx/>
              <a:buNone/>
              <a:tabLst/>
              <a:defRPr/>
            </a:pPr>
            <a:r>
              <a:rPr kumimoji="0" lang="sl-SI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K</a:t>
            </a:r>
          </a:p>
        </p:txBody>
      </p:sp>
      <p:sp>
        <p:nvSpPr>
          <p:cNvPr id="25" name="Rectangle 24"/>
          <p:cNvSpPr/>
          <p:nvPr/>
        </p:nvSpPr>
        <p:spPr>
          <a:xfrm>
            <a:off x="2133600" y="6305490"/>
            <a:ext cx="1066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AD00"/>
              </a:buClr>
              <a:buSzPct val="80000"/>
              <a:buFontTx/>
              <a:buNone/>
              <a:tabLst/>
              <a:defRPr/>
            </a:pPr>
            <a:r>
              <a:rPr kumimoji="0" lang="sl-SI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EXT</a:t>
            </a:r>
          </a:p>
        </p:txBody>
      </p:sp>
      <p:sp>
        <p:nvSpPr>
          <p:cNvPr id="26" name="Rectangle 25"/>
          <p:cNvSpPr/>
          <p:nvPr/>
        </p:nvSpPr>
        <p:spPr>
          <a:xfrm>
            <a:off x="8991600" y="2209800"/>
            <a:ext cx="1066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AD00"/>
              </a:buClr>
              <a:buSzPct val="80000"/>
              <a:buFontTx/>
              <a:buNone/>
              <a:tabLst/>
              <a:defRPr/>
            </a:pPr>
            <a:r>
              <a:rPr kumimoji="0" lang="sl-SI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VTR</a:t>
            </a:r>
          </a:p>
        </p:txBody>
      </p:sp>
      <p:sp>
        <p:nvSpPr>
          <p:cNvPr id="27" name="Rectangle 26"/>
          <p:cNvSpPr/>
          <p:nvPr/>
        </p:nvSpPr>
        <p:spPr>
          <a:xfrm>
            <a:off x="8991600" y="2667000"/>
            <a:ext cx="1066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AD00"/>
              </a:buClr>
              <a:buSzPct val="80000"/>
              <a:buFontTx/>
              <a:buNone/>
              <a:tabLst/>
              <a:defRPr/>
            </a:pPr>
            <a:r>
              <a:rPr kumimoji="0" lang="sl-SI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ŽIVO</a:t>
            </a:r>
            <a:endParaRPr kumimoji="0" lang="sl-SI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8991600" y="3124200"/>
            <a:ext cx="1066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AD00"/>
              </a:buClr>
              <a:buSzPct val="80000"/>
              <a:buFontTx/>
              <a:buNone/>
              <a:tabLst/>
              <a:defRPr/>
            </a:pPr>
            <a:r>
              <a:rPr kumimoji="0" lang="sl-SI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ŽIVO</a:t>
            </a:r>
            <a:endParaRPr kumimoji="0" lang="sl-SI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8991600" y="3581400"/>
            <a:ext cx="1066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AD00"/>
              </a:buClr>
              <a:buSzPct val="80000"/>
              <a:buFontTx/>
              <a:buNone/>
              <a:tabLst/>
              <a:defRPr/>
            </a:pPr>
            <a:r>
              <a:rPr kumimoji="0" lang="sl-SI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ŽIVO</a:t>
            </a:r>
            <a:endParaRPr kumimoji="0" lang="sl-SI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8991600" y="3999130"/>
            <a:ext cx="1066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AD00"/>
              </a:buClr>
              <a:buSzPct val="80000"/>
              <a:buFontTx/>
              <a:buNone/>
              <a:tabLst/>
              <a:defRPr/>
            </a:pPr>
            <a:r>
              <a:rPr kumimoji="0" lang="sl-SI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VTR</a:t>
            </a:r>
            <a:endParaRPr kumimoji="0" lang="sl-SI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8991600" y="4923710"/>
            <a:ext cx="1066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AD00"/>
              </a:buClr>
              <a:buSzPct val="80000"/>
              <a:buFontTx/>
              <a:buNone/>
              <a:tabLst/>
              <a:defRPr/>
            </a:pPr>
            <a:r>
              <a:rPr kumimoji="0" lang="sl-SI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VTR</a:t>
            </a:r>
            <a:endParaRPr kumimoji="0" lang="sl-SI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8991600" y="5838110"/>
            <a:ext cx="1066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AD00"/>
              </a:buClr>
              <a:buSzPct val="80000"/>
              <a:buFontTx/>
              <a:buNone/>
              <a:tabLst/>
              <a:defRPr/>
            </a:pPr>
            <a:r>
              <a:rPr kumimoji="0" lang="sl-SI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ŽIVO</a:t>
            </a:r>
            <a:endParaRPr kumimoji="0" lang="sl-SI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8991600" y="6229290"/>
            <a:ext cx="1066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AD00"/>
              </a:buClr>
              <a:buSzPct val="80000"/>
              <a:buFontTx/>
              <a:buNone/>
              <a:tabLst/>
              <a:defRPr/>
            </a:pPr>
            <a:r>
              <a:rPr kumimoji="0" lang="sl-SI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EXT</a:t>
            </a:r>
            <a:endParaRPr kumimoji="0" lang="sl-SI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4114800" y="2263035"/>
            <a:ext cx="41148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AD00"/>
              </a:buClr>
              <a:buSzPct val="80000"/>
              <a:buFontTx/>
              <a:buNone/>
              <a:tabLst/>
              <a:defRPr/>
            </a:pPr>
            <a:r>
              <a:rPr kumimoji="0" lang="sl-SI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špica</a:t>
            </a:r>
          </a:p>
        </p:txBody>
      </p:sp>
      <p:sp>
        <p:nvSpPr>
          <p:cNvPr id="37" name="Rectangle 36"/>
          <p:cNvSpPr/>
          <p:nvPr/>
        </p:nvSpPr>
        <p:spPr>
          <a:xfrm>
            <a:off x="4128117" y="2667000"/>
            <a:ext cx="41148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AD00"/>
              </a:buClr>
              <a:buSzPct val="80000"/>
              <a:buFontTx/>
              <a:buNone/>
              <a:tabLst/>
              <a:defRPr/>
            </a:pPr>
            <a:r>
              <a:rPr kumimoji="0" lang="sl-SI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studio</a:t>
            </a:r>
          </a:p>
        </p:txBody>
      </p:sp>
      <p:sp>
        <p:nvSpPr>
          <p:cNvPr id="38" name="Rectangle 37"/>
          <p:cNvSpPr/>
          <p:nvPr/>
        </p:nvSpPr>
        <p:spPr>
          <a:xfrm>
            <a:off x="4214674" y="3134380"/>
            <a:ext cx="41148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AD00"/>
              </a:buClr>
              <a:buSzPct val="80000"/>
              <a:buFontTx/>
              <a:buNone/>
              <a:tabLst/>
              <a:defRPr/>
            </a:pPr>
            <a:r>
              <a:rPr kumimoji="0" lang="sl-SI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prezenter: Jovan jovanović</a:t>
            </a:r>
          </a:p>
        </p:txBody>
      </p:sp>
      <p:sp>
        <p:nvSpPr>
          <p:cNvPr id="39" name="Rectangle 38"/>
          <p:cNvSpPr/>
          <p:nvPr/>
        </p:nvSpPr>
        <p:spPr>
          <a:xfrm>
            <a:off x="4176944" y="3686603"/>
            <a:ext cx="41148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AD00"/>
              </a:buClr>
              <a:buSzPct val="80000"/>
              <a:buFontTx/>
              <a:buNone/>
              <a:tabLst/>
              <a:defRPr/>
            </a:pPr>
            <a:r>
              <a:rPr kumimoji="0" lang="sl-SI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studio</a:t>
            </a:r>
          </a:p>
        </p:txBody>
      </p:sp>
      <p:sp>
        <p:nvSpPr>
          <p:cNvPr id="40" name="Rectangle 39"/>
          <p:cNvSpPr/>
          <p:nvPr/>
        </p:nvSpPr>
        <p:spPr>
          <a:xfrm>
            <a:off x="4128117" y="4048780"/>
            <a:ext cx="41148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AD00"/>
              </a:buClr>
              <a:buSzPct val="80000"/>
              <a:buFontTx/>
              <a:buNone/>
              <a:tabLst/>
              <a:defRPr/>
            </a:pPr>
            <a:r>
              <a:rPr kumimoji="0" lang="sl-SI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JAT</a:t>
            </a:r>
          </a:p>
        </p:txBody>
      </p:sp>
      <p:sp>
        <p:nvSpPr>
          <p:cNvPr id="41" name="Rectangle 40"/>
          <p:cNvSpPr/>
          <p:nvPr/>
        </p:nvSpPr>
        <p:spPr>
          <a:xfrm>
            <a:off x="4128117" y="4343400"/>
            <a:ext cx="4114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AD00"/>
              </a:buClr>
              <a:buSzPct val="80000"/>
              <a:buFontTx/>
              <a:buNone/>
              <a:tabLst/>
              <a:defRPr/>
            </a:pPr>
            <a:r>
              <a:rPr kumimoji="0" lang="sl-SI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pripremio jovan Jovanović</a:t>
            </a:r>
          </a:p>
          <a:p>
            <a:pPr marL="118872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AD00"/>
              </a:buClr>
              <a:buSzPct val="80000"/>
              <a:buFontTx/>
              <a:buNone/>
              <a:tabLst/>
              <a:defRPr/>
            </a:pPr>
            <a:r>
              <a:rPr kumimoji="0" lang="sl-SI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kamera Marko Marković</a:t>
            </a:r>
          </a:p>
          <a:p>
            <a:pPr marL="118872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AD00"/>
              </a:buClr>
              <a:buSzPct val="80000"/>
              <a:buFontTx/>
              <a:buNone/>
              <a:tabLst/>
              <a:defRPr/>
            </a:pPr>
            <a:r>
              <a:rPr kumimoji="0" lang="sl-SI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montaža Petar Petrović</a:t>
            </a:r>
          </a:p>
          <a:p>
            <a:pPr marL="118872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AD00"/>
              </a:buClr>
              <a:buSzPct val="80000"/>
              <a:buFontTx/>
              <a:buNone/>
              <a:tabLst/>
              <a:defRPr/>
            </a:pPr>
            <a:r>
              <a:rPr kumimoji="0" lang="sl-SI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direktor JAT Branko Branković</a:t>
            </a:r>
          </a:p>
        </p:txBody>
      </p:sp>
      <p:sp>
        <p:nvSpPr>
          <p:cNvPr id="43" name="Rectangle 42"/>
          <p:cNvSpPr/>
          <p:nvPr/>
        </p:nvSpPr>
        <p:spPr>
          <a:xfrm>
            <a:off x="4191000" y="5791200"/>
            <a:ext cx="41148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AD00"/>
              </a:buClr>
              <a:buSzPct val="80000"/>
              <a:buFontTx/>
              <a:buNone/>
              <a:tabLst/>
              <a:defRPr/>
            </a:pPr>
            <a:r>
              <a:rPr kumimoji="0" lang="sl-SI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studio</a:t>
            </a:r>
          </a:p>
        </p:txBody>
      </p:sp>
      <p:sp>
        <p:nvSpPr>
          <p:cNvPr id="44" name="Rectangle 43"/>
          <p:cNvSpPr/>
          <p:nvPr/>
        </p:nvSpPr>
        <p:spPr>
          <a:xfrm>
            <a:off x="3505199" y="6305490"/>
            <a:ext cx="502919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8872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AD00"/>
              </a:buClr>
              <a:buSzPct val="80000"/>
              <a:buFontTx/>
              <a:buNone/>
              <a:tabLst/>
              <a:defRPr/>
            </a:pPr>
            <a:r>
              <a:rPr kumimoji="0" lang="sl-SI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Izveštač iz Doma Narodne skupštine</a:t>
            </a:r>
          </a:p>
        </p:txBody>
      </p:sp>
      <p:cxnSp>
        <p:nvCxnSpPr>
          <p:cNvPr id="47" name="Straight Connector 46"/>
          <p:cNvCxnSpPr/>
          <p:nvPr/>
        </p:nvCxnSpPr>
        <p:spPr>
          <a:xfrm flipV="1">
            <a:off x="1953087" y="2666084"/>
            <a:ext cx="8382000" cy="91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 flipV="1">
            <a:off x="1905000" y="3123284"/>
            <a:ext cx="8382000" cy="91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flipV="1">
            <a:off x="1905000" y="3580484"/>
            <a:ext cx="8382000" cy="91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flipV="1">
            <a:off x="1905000" y="4037684"/>
            <a:ext cx="8382000" cy="91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 flipV="1">
            <a:off x="1905000" y="4418684"/>
            <a:ext cx="8382000" cy="91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 flipV="1">
            <a:off x="1905000" y="5791201"/>
            <a:ext cx="8382000" cy="91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flipV="1">
            <a:off x="1939031" y="6238221"/>
            <a:ext cx="8382000" cy="91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3591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000"/>
                            </p:stCondLst>
                            <p:childTnLst>
                              <p:par>
                                <p:cTn id="7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"/>
                            </p:stCondLst>
                            <p:childTnLst>
                              <p:par>
                                <p:cTn id="8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000"/>
                            </p:stCondLst>
                            <p:childTnLst>
                              <p:par>
                                <p:cTn id="9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000"/>
                            </p:stCondLst>
                            <p:childTnLst>
                              <p:par>
                                <p:cTn id="10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3000"/>
                            </p:stCondLst>
                            <p:childTnLst>
                              <p:par>
                                <p:cTn id="1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000"/>
                            </p:stCondLst>
                            <p:childTnLst>
                              <p:par>
                                <p:cTn id="1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2000"/>
                            </p:stCondLst>
                            <p:childTnLst>
                              <p:par>
                                <p:cTn id="1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3000"/>
                            </p:stCondLst>
                            <p:childTnLst>
                              <p:par>
                                <p:cTn id="1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1000"/>
                            </p:stCondLst>
                            <p:childTnLst>
                              <p:par>
                                <p:cTn id="1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000"/>
                            </p:stCondLst>
                            <p:childTnLst>
                              <p:par>
                                <p:cTn id="16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0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3000"/>
                            </p:stCondLst>
                            <p:childTnLst>
                              <p:par>
                                <p:cTn id="17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4000"/>
                            </p:stCondLst>
                            <p:childTnLst>
                              <p:par>
                                <p:cTn id="17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1000"/>
                                        <p:tgtEl>
                                          <p:spTgt spid="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5000"/>
                            </p:stCondLst>
                            <p:childTnLst>
                              <p:par>
                                <p:cTn id="18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1000"/>
                                        <p:tgtEl>
                                          <p:spTgt spid="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6000"/>
                            </p:stCondLst>
                            <p:childTnLst>
                              <p:par>
                                <p:cTn id="18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7000"/>
                            </p:stCondLst>
                            <p:childTnLst>
                              <p:par>
                                <p:cTn id="19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1000"/>
                            </p:stCondLst>
                            <p:childTnLst>
                              <p:par>
                                <p:cTn id="20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3000"/>
                            </p:stCondLst>
                            <p:childTnLst>
                              <p:par>
                                <p:cTn id="2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2000"/>
                            </p:stCondLst>
                            <p:childTnLst>
                              <p:par>
                                <p:cTn id="2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5" grpId="0"/>
      <p:bldP spid="17" grpId="0"/>
      <p:bldP spid="18" grpId="0"/>
      <p:bldP spid="19" grpId="0"/>
      <p:bldP spid="20" grpId="0"/>
      <p:bldP spid="21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2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3" grpId="0"/>
      <p:bldP spid="4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Emitovanje</a:t>
            </a:r>
            <a:endParaRPr lang="en-US" sz="1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4537" y="1513181"/>
            <a:ext cx="7062926" cy="5297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190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1" y="76200"/>
            <a:ext cx="10439399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Emitovanje </a:t>
            </a:r>
            <a:r>
              <a:rPr lang="sr-Latn-RS" sz="32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(posada režije)</a:t>
            </a:r>
            <a:endParaRPr lang="en-US" sz="1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3124200" y="2257961"/>
            <a:ext cx="1295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8000" dirty="0">
                <a:solidFill>
                  <a:srgbClr val="000000"/>
                </a:solidFill>
                <a:latin typeface="MS Outlook"/>
              </a:rPr>
              <a:t></a:t>
            </a:r>
          </a:p>
        </p:txBody>
      </p:sp>
      <p:sp>
        <p:nvSpPr>
          <p:cNvPr id="40" name="Rectangle 39"/>
          <p:cNvSpPr/>
          <p:nvPr/>
        </p:nvSpPr>
        <p:spPr>
          <a:xfrm>
            <a:off x="485630" y="2286000"/>
            <a:ext cx="1295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8000" dirty="0">
                <a:solidFill>
                  <a:srgbClr val="000000"/>
                </a:solidFill>
                <a:latin typeface="MS Outlook"/>
              </a:rPr>
              <a:t></a:t>
            </a:r>
          </a:p>
        </p:txBody>
      </p:sp>
      <p:sp>
        <p:nvSpPr>
          <p:cNvPr id="42" name="Rectangle 41"/>
          <p:cNvSpPr/>
          <p:nvPr/>
        </p:nvSpPr>
        <p:spPr>
          <a:xfrm>
            <a:off x="5448300" y="1572161"/>
            <a:ext cx="1295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8000" dirty="0">
                <a:solidFill>
                  <a:srgbClr val="000000"/>
                </a:solidFill>
                <a:latin typeface="MS Outlook"/>
              </a:rPr>
              <a:t></a:t>
            </a:r>
          </a:p>
        </p:txBody>
      </p:sp>
      <p:sp>
        <p:nvSpPr>
          <p:cNvPr id="48" name="Rectangle 47"/>
          <p:cNvSpPr/>
          <p:nvPr/>
        </p:nvSpPr>
        <p:spPr>
          <a:xfrm>
            <a:off x="7924800" y="2334161"/>
            <a:ext cx="1295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8000" dirty="0">
                <a:solidFill>
                  <a:srgbClr val="000000"/>
                </a:solidFill>
                <a:latin typeface="MS Outlook"/>
              </a:rPr>
              <a:t></a:t>
            </a:r>
          </a:p>
        </p:txBody>
      </p:sp>
      <p:sp>
        <p:nvSpPr>
          <p:cNvPr id="49" name="Rectangle 48"/>
          <p:cNvSpPr/>
          <p:nvPr/>
        </p:nvSpPr>
        <p:spPr>
          <a:xfrm>
            <a:off x="10248900" y="2209800"/>
            <a:ext cx="1295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8000" dirty="0">
                <a:solidFill>
                  <a:srgbClr val="000000"/>
                </a:solidFill>
                <a:latin typeface="MS Outlook"/>
              </a:rPr>
              <a:t></a:t>
            </a:r>
          </a:p>
        </p:txBody>
      </p:sp>
      <p:pic>
        <p:nvPicPr>
          <p:cNvPr id="51" name="Picture 5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3200" y="4068746"/>
            <a:ext cx="1890205" cy="1417654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103" y="4072294"/>
            <a:ext cx="2121159" cy="1414106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2145" y="4135459"/>
            <a:ext cx="1801255" cy="1350941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8791" y="4068746"/>
            <a:ext cx="2128609" cy="1417654"/>
          </a:xfrm>
          <a:prstGeom prst="rect">
            <a:avLst/>
          </a:prstGeom>
        </p:spPr>
      </p:pic>
      <p:sp>
        <p:nvSpPr>
          <p:cNvPr id="55" name="TextBox 54"/>
          <p:cNvSpPr txBox="1"/>
          <p:nvPr/>
        </p:nvSpPr>
        <p:spPr>
          <a:xfrm>
            <a:off x="4907495" y="1447800"/>
            <a:ext cx="237366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sz="2000" b="1" dirty="0">
                <a:solidFill>
                  <a:srgbClr val="C00000"/>
                </a:solidFill>
              </a:rPr>
              <a:t>REALIZATOR VESTI</a:t>
            </a:r>
            <a:endParaRPr lang="en-US" sz="4400" b="1" dirty="0">
              <a:solidFill>
                <a:srgbClr val="C00000"/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76703" y="3562290"/>
            <a:ext cx="22387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sz="2000" b="1" dirty="0"/>
              <a:t>SEKRETAR REŽIJE</a:t>
            </a:r>
            <a:endParaRPr lang="en-US" sz="4400" b="1" dirty="0"/>
          </a:p>
        </p:txBody>
      </p:sp>
      <p:sp>
        <p:nvSpPr>
          <p:cNvPr id="59" name="TextBox 58"/>
          <p:cNvSpPr txBox="1"/>
          <p:nvPr/>
        </p:nvSpPr>
        <p:spPr>
          <a:xfrm>
            <a:off x="3429000" y="3562290"/>
            <a:ext cx="6928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sz="2000" b="1" dirty="0"/>
              <a:t>EGO</a:t>
            </a:r>
            <a:endParaRPr lang="en-US" sz="4400" b="1" dirty="0"/>
          </a:p>
        </p:txBody>
      </p:sp>
      <p:sp>
        <p:nvSpPr>
          <p:cNvPr id="60" name="TextBox 59"/>
          <p:cNvSpPr txBox="1"/>
          <p:nvPr/>
        </p:nvSpPr>
        <p:spPr>
          <a:xfrm>
            <a:off x="7644356" y="3659149"/>
            <a:ext cx="18806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sz="2000" b="1" dirty="0"/>
              <a:t>VIDEO MIKSER</a:t>
            </a:r>
            <a:endParaRPr lang="en-US" sz="4400" b="1" dirty="0"/>
          </a:p>
        </p:txBody>
      </p:sp>
      <p:sp>
        <p:nvSpPr>
          <p:cNvPr id="61" name="TextBox 60"/>
          <p:cNvSpPr txBox="1"/>
          <p:nvPr/>
        </p:nvSpPr>
        <p:spPr>
          <a:xfrm>
            <a:off x="10114678" y="3406914"/>
            <a:ext cx="16650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sz="2000" b="1" dirty="0"/>
              <a:t>TONSKI </a:t>
            </a:r>
          </a:p>
          <a:p>
            <a:pPr algn="ctr"/>
            <a:r>
              <a:rPr lang="sr-Latn-RS" sz="2000" b="1" dirty="0"/>
              <a:t>REALIZATOR</a:t>
            </a:r>
            <a:endParaRPr lang="en-US" sz="4400" b="1" dirty="0"/>
          </a:p>
        </p:txBody>
      </p:sp>
      <p:sp>
        <p:nvSpPr>
          <p:cNvPr id="62" name="TextBox 61"/>
          <p:cNvSpPr txBox="1"/>
          <p:nvPr/>
        </p:nvSpPr>
        <p:spPr>
          <a:xfrm>
            <a:off x="76200" y="5486400"/>
            <a:ext cx="242739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1600" b="1" dirty="0"/>
              <a:t>PLAY OUT</a:t>
            </a:r>
          </a:p>
          <a:p>
            <a:pPr marL="171450" indent="-171450">
              <a:buFontTx/>
              <a:buChar char="-"/>
            </a:pPr>
            <a:r>
              <a:rPr lang="sr-Latn-RS" sz="1600" b="1" dirty="0"/>
              <a:t>emituje VTR priloge</a:t>
            </a:r>
          </a:p>
          <a:p>
            <a:pPr marL="171450" indent="-171450">
              <a:buFontTx/>
              <a:buChar char="-"/>
            </a:pPr>
            <a:r>
              <a:rPr lang="sr-Latn-RS" sz="1600" b="1" dirty="0"/>
              <a:t>odbrojava do kraja VTR</a:t>
            </a:r>
          </a:p>
          <a:p>
            <a:pPr marL="171450" indent="-171450">
              <a:buFontTx/>
              <a:buChar char="-"/>
            </a:pPr>
            <a:r>
              <a:rPr lang="sr-Latn-RS" sz="1600" b="1" dirty="0"/>
              <a:t>info o tonu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2743200" y="5486400"/>
            <a:ext cx="19817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1600" b="1" dirty="0"/>
              <a:t>CH</a:t>
            </a:r>
          </a:p>
          <a:p>
            <a:pPr marL="171450" indent="-171450">
              <a:buFontTx/>
              <a:buChar char="-"/>
            </a:pPr>
            <a:r>
              <a:rPr lang="sr-Latn-RS" sz="1600" b="1" dirty="0"/>
              <a:t>potpisi</a:t>
            </a:r>
          </a:p>
          <a:p>
            <a:pPr marL="171450" indent="-171450">
              <a:buFontTx/>
              <a:buChar char="-"/>
            </a:pPr>
            <a:r>
              <a:rPr lang="sr-Latn-RS" sz="1600" b="1" dirty="0"/>
              <a:t>telopi</a:t>
            </a:r>
          </a:p>
          <a:p>
            <a:pPr marL="171450" indent="-171450">
              <a:buFontTx/>
              <a:buChar char="-"/>
            </a:pPr>
            <a:r>
              <a:rPr lang="sr-Latn-RS" sz="1600" b="1" dirty="0"/>
              <a:t>kvoteri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7562290" y="5503783"/>
            <a:ext cx="226751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1600" b="1" dirty="0"/>
              <a:t>VIDEO MIX</a:t>
            </a:r>
          </a:p>
          <a:p>
            <a:pPr marL="171450" indent="-171450">
              <a:buFontTx/>
              <a:buChar char="-"/>
            </a:pPr>
            <a:r>
              <a:rPr lang="sr-Latn-RS" sz="1600" b="1" dirty="0"/>
              <a:t>bira i prosleđuje video po nalogu realizatora</a:t>
            </a:r>
          </a:p>
          <a:p>
            <a:pPr marL="171450" indent="-171450">
              <a:buFontTx/>
              <a:buChar char="-"/>
            </a:pPr>
            <a:r>
              <a:rPr lang="sr-Latn-RS" sz="1600" b="1" dirty="0"/>
              <a:t>ubacuje el. grafiku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10038790" y="5458361"/>
            <a:ext cx="226751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1600" b="1" dirty="0"/>
              <a:t>AUDIO</a:t>
            </a:r>
          </a:p>
          <a:p>
            <a:pPr marL="171450" indent="-171450">
              <a:buFontTx/>
              <a:buChar char="-"/>
            </a:pPr>
            <a:r>
              <a:rPr lang="sr-Latn-RS" sz="1600" b="1" dirty="0"/>
              <a:t>bira i prosleđuje ton </a:t>
            </a:r>
          </a:p>
          <a:p>
            <a:r>
              <a:rPr lang="sr-Latn-RS" sz="1600" b="1" dirty="0"/>
              <a:t>    po nalogu realizatora</a:t>
            </a:r>
          </a:p>
          <a:p>
            <a:pPr marL="171450" indent="-171450">
              <a:buFontTx/>
              <a:buChar char="-"/>
            </a:pPr>
            <a:r>
              <a:rPr lang="sr-Latn-RS" sz="1600" b="1" dirty="0"/>
              <a:t>fono uključenja</a:t>
            </a:r>
          </a:p>
          <a:p>
            <a:pPr marL="171450" indent="-171450">
              <a:buFontTx/>
              <a:buChar char="-"/>
            </a:pPr>
            <a:r>
              <a:rPr lang="sr-Latn-RS" sz="1600" b="1" dirty="0"/>
              <a:t>externali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4692574" y="2743200"/>
            <a:ext cx="307982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Tx/>
              <a:buChar char="-"/>
            </a:pPr>
            <a:r>
              <a:rPr lang="sr-Latn-RS" sz="1600" b="1" dirty="0">
                <a:solidFill>
                  <a:srgbClr val="C00000"/>
                </a:solidFill>
              </a:rPr>
              <a:t>daje instrukcije posadi</a:t>
            </a:r>
          </a:p>
          <a:p>
            <a:pPr marL="171450" indent="-171450">
              <a:buFontTx/>
              <a:buChar char="-"/>
            </a:pPr>
            <a:r>
              <a:rPr lang="sr-Latn-RS" sz="1600" b="1" dirty="0">
                <a:solidFill>
                  <a:srgbClr val="C00000"/>
                </a:solidFill>
              </a:rPr>
              <a:t>izdaje komande video mikseru</a:t>
            </a:r>
          </a:p>
          <a:p>
            <a:pPr marL="171450" indent="-171450">
              <a:buFontTx/>
              <a:buChar char="-"/>
            </a:pPr>
            <a:r>
              <a:rPr lang="sr-Latn-RS" sz="1600" b="1" dirty="0">
                <a:solidFill>
                  <a:srgbClr val="C00000"/>
                </a:solidFill>
              </a:rPr>
              <a:t>najavljuje studio ili VTR</a:t>
            </a:r>
          </a:p>
          <a:p>
            <a:pPr marL="171450" indent="-171450">
              <a:buFontTx/>
              <a:buChar char="-"/>
            </a:pPr>
            <a:r>
              <a:rPr lang="sr-Latn-RS" sz="1600" b="1" dirty="0">
                <a:solidFill>
                  <a:srgbClr val="C00000"/>
                </a:solidFill>
              </a:rPr>
              <a:t>izdaje komande EGO</a:t>
            </a:r>
          </a:p>
          <a:p>
            <a:pPr marL="171450" indent="-171450">
              <a:buFontTx/>
              <a:buChar char="-"/>
            </a:pPr>
            <a:r>
              <a:rPr lang="sr-Latn-RS" sz="1600" b="1" dirty="0">
                <a:solidFill>
                  <a:srgbClr val="C00000"/>
                </a:solidFill>
              </a:rPr>
              <a:t>govori poslednje reči priloga</a:t>
            </a:r>
          </a:p>
          <a:p>
            <a:r>
              <a:rPr lang="sr-Latn-RS" sz="1600" b="1" dirty="0">
                <a:solidFill>
                  <a:srgbClr val="C00000"/>
                </a:solidFill>
              </a:rPr>
              <a:t>    ili prezentera</a:t>
            </a:r>
          </a:p>
        </p:txBody>
      </p:sp>
      <p:cxnSp>
        <p:nvCxnSpPr>
          <p:cNvPr id="10" name="Straight Connector 9"/>
          <p:cNvCxnSpPr>
            <a:cxnSpLocks/>
            <a:endCxn id="49" idx="0"/>
          </p:cNvCxnSpPr>
          <p:nvPr/>
        </p:nvCxnSpPr>
        <p:spPr>
          <a:xfrm>
            <a:off x="6877922" y="2209800"/>
            <a:ext cx="401867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cxnSpLocks/>
            <a:endCxn id="49" idx="0"/>
          </p:cNvCxnSpPr>
          <p:nvPr/>
        </p:nvCxnSpPr>
        <p:spPr>
          <a:xfrm flipV="1">
            <a:off x="10896600" y="2209800"/>
            <a:ext cx="0" cy="252177"/>
          </a:xfrm>
          <a:prstGeom prst="line">
            <a:avLst/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>
            <a:cxnSpLocks/>
          </p:cNvCxnSpPr>
          <p:nvPr/>
        </p:nvCxnSpPr>
        <p:spPr>
          <a:xfrm flipV="1">
            <a:off x="1146554" y="2209800"/>
            <a:ext cx="0" cy="328377"/>
          </a:xfrm>
          <a:prstGeom prst="line">
            <a:avLst/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>
            <a:cxnSpLocks/>
          </p:cNvCxnSpPr>
          <p:nvPr/>
        </p:nvCxnSpPr>
        <p:spPr>
          <a:xfrm flipH="1">
            <a:off x="1146554" y="2209800"/>
            <a:ext cx="418744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>
            <a:cxnSpLocks/>
          </p:cNvCxnSpPr>
          <p:nvPr/>
        </p:nvCxnSpPr>
        <p:spPr>
          <a:xfrm flipV="1">
            <a:off x="3810000" y="2209800"/>
            <a:ext cx="0" cy="271763"/>
          </a:xfrm>
          <a:prstGeom prst="line">
            <a:avLst/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>
            <a:cxnSpLocks/>
          </p:cNvCxnSpPr>
          <p:nvPr/>
        </p:nvCxnSpPr>
        <p:spPr>
          <a:xfrm flipV="1">
            <a:off x="8534400" y="2209800"/>
            <a:ext cx="0" cy="228600"/>
          </a:xfrm>
          <a:prstGeom prst="line">
            <a:avLst/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7687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500"/>
                                        <p:tgtEl>
                                          <p:spTgt spid="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6" dur="500"/>
                                        <p:tgtEl>
                                          <p:spTgt spid="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1" dur="500"/>
                                        <p:tgtEl>
                                          <p:spTgt spid="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10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8" dur="500"/>
                                        <p:tgtEl>
                                          <p:spTgt spid="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500"/>
                            </p:stCondLst>
                            <p:childTnLst>
                              <p:par>
                                <p:cTn id="20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2" dur="500"/>
                                        <p:tgtEl>
                                          <p:spTgt spid="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7" dur="500"/>
                                        <p:tgtEl>
                                          <p:spTgt spid="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2" dur="500"/>
                                        <p:tgtEl>
                                          <p:spTgt spid="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2" grpId="0"/>
      <p:bldP spid="48" grpId="0"/>
      <p:bldP spid="49" grpId="0"/>
      <p:bldP spid="55" grpId="0"/>
      <p:bldP spid="58" grpId="0"/>
      <p:bldP spid="59" grpId="0"/>
      <p:bldP spid="60" grpId="0"/>
      <p:bldP spid="6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363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Posada režije u emitovanju</a:t>
            </a:r>
            <a:endParaRPr lang="en-US" sz="1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52197" y="1465555"/>
            <a:ext cx="7887605" cy="5316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901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363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Emitovanje </a:t>
            </a:r>
            <a:r>
              <a:rPr lang="sr-Latn-RS" sz="32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(ekipa studija)</a:t>
            </a:r>
            <a:endParaRPr lang="en-US" sz="1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76647" y="3595807"/>
            <a:ext cx="4288353" cy="2031325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48179" y="4311935"/>
            <a:ext cx="3095642" cy="2469865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440" y="3562953"/>
            <a:ext cx="3614913" cy="2031325"/>
          </a:xfrm>
          <a:prstGeom prst="rect">
            <a:avLst/>
          </a:prstGeom>
        </p:spPr>
      </p:pic>
      <p:pic>
        <p:nvPicPr>
          <p:cNvPr id="1026" name="Picture 2" descr="http://www.ghanalive.tv/wp-content/uploads/2016/02/394739825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16505" y="1600200"/>
            <a:ext cx="2300173" cy="2300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7442078" y="1892588"/>
            <a:ext cx="4521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sr-Latn-CS" sz="2000" dirty="0"/>
              <a:t>najkasnije 15 min pre početka emitovanja</a:t>
            </a:r>
          </a:p>
          <a:p>
            <a:pPr lvl="0"/>
            <a:r>
              <a:rPr lang="sr-Latn-CS" sz="2000" dirty="0"/>
              <a:t> prezenter mora biti obučen i našminkan</a:t>
            </a:r>
            <a:endParaRPr lang="en-US" sz="2000" dirty="0"/>
          </a:p>
        </p:txBody>
      </p:sp>
      <p:sp>
        <p:nvSpPr>
          <p:cNvPr id="35" name="Rectangle 34"/>
          <p:cNvSpPr/>
          <p:nvPr/>
        </p:nvSpPr>
        <p:spPr>
          <a:xfrm>
            <a:off x="381001" y="2070893"/>
            <a:ext cx="416717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sr-Latn-CS" sz="2000" dirty="0"/>
              <a:t>najkasnije 5 min pre emitovanja prezenter mora biti u studiju na svojoj poziciji radi poslednje provere promptera, tonske probe i kadriranja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064414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52400" y="155448"/>
            <a:ext cx="10363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Ekipa studija u emitovanju</a:t>
            </a:r>
            <a:endParaRPr lang="en-US" sz="1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050" name="Picture 2" descr="https://www.680news.com/wp-content/blogs.dir/sites/2/2015/02/sun-news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53780" y="1523640"/>
            <a:ext cx="7884440" cy="5258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0066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52400" y="155448"/>
            <a:ext cx="10363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Specijalna emisija - IZBORNA NOĆ</a:t>
            </a:r>
            <a:endParaRPr lang="en-US" sz="1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0C88FD4-92A1-395B-FC5B-A633F14B0D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9626" y="1524001"/>
            <a:ext cx="8032747" cy="5257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371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Specijalna emisija - IZBORNA NOĆ</a:t>
            </a:r>
            <a:endParaRPr lang="en-US" sz="1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D86ECA4-5449-873E-3B84-353BC68ABC7B}"/>
              </a:ext>
            </a:extLst>
          </p:cNvPr>
          <p:cNvSpPr txBox="1"/>
          <p:nvPr/>
        </p:nvSpPr>
        <p:spPr>
          <a:xfrm>
            <a:off x="0" y="1524000"/>
            <a:ext cx="11963400" cy="49796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38912" indent="-320040" algn="just">
              <a:buSzPct val="80000"/>
              <a:buFont typeface="Wingdings 2"/>
              <a:buChar char=""/>
              <a:defRPr/>
            </a:pPr>
            <a:r>
              <a:rPr lang="hr-HR" sz="2400" b="1" dirty="0">
                <a:solidFill>
                  <a:prstClr val="black"/>
                </a:solidFill>
                <a:latin typeface="Corbel"/>
              </a:rPr>
              <a:t>Utvrditi koncepciju </a:t>
            </a:r>
          </a:p>
          <a:p>
            <a:pPr marL="118872" algn="just">
              <a:lnSpc>
                <a:spcPct val="150000"/>
              </a:lnSpc>
              <a:buSzPct val="80000"/>
              <a:defRPr/>
            </a:pPr>
            <a:r>
              <a:rPr lang="hr-HR" dirty="0">
                <a:solidFill>
                  <a:prstClr val="black"/>
                </a:solidFill>
                <a:latin typeface="Corbel"/>
              </a:rPr>
              <a:t>       	</a:t>
            </a:r>
            <a:r>
              <a:rPr lang="hr-HR" sz="2200" dirty="0">
                <a:solidFill>
                  <a:prstClr val="black"/>
                </a:solidFill>
                <a:latin typeface="Corbel"/>
              </a:rPr>
              <a:t>- vreme emitovanja (od 20.00 do 24.00 – do prvih preliminarnih rezultata)</a:t>
            </a:r>
          </a:p>
          <a:p>
            <a:pPr marL="118872" algn="just">
              <a:lnSpc>
                <a:spcPct val="150000"/>
              </a:lnSpc>
              <a:buSzPct val="80000"/>
              <a:defRPr/>
            </a:pPr>
            <a:r>
              <a:rPr lang="hr-HR" sz="2200" dirty="0">
                <a:solidFill>
                  <a:prstClr val="black"/>
                </a:solidFill>
                <a:latin typeface="Corbel"/>
              </a:rPr>
              <a:t>	- </a:t>
            </a:r>
            <a:r>
              <a:rPr lang="hr-HR" sz="2200" dirty="0">
                <a:solidFill>
                  <a:prstClr val="black"/>
                </a:solidFill>
              </a:rPr>
              <a:t>studio 1 – urednik/novinar domaćin sa gostima –analitičarima</a:t>
            </a:r>
            <a:endParaRPr lang="hr-HR" sz="2200" dirty="0">
              <a:solidFill>
                <a:prstClr val="black"/>
              </a:solidFill>
              <a:latin typeface="Corbel"/>
            </a:endParaRPr>
          </a:p>
          <a:p>
            <a:pPr marL="118872" algn="just">
              <a:lnSpc>
                <a:spcPct val="150000"/>
              </a:lnSpc>
              <a:buSzPct val="80000"/>
              <a:defRPr/>
            </a:pPr>
            <a:r>
              <a:rPr lang="hr-HR" sz="2200" dirty="0">
                <a:solidFill>
                  <a:prstClr val="black"/>
                </a:solidFill>
                <a:latin typeface="Corbel"/>
              </a:rPr>
              <a:t>	- studio 2 - virtuelni studio (novinar domaćin predstavlja pristigle, nezvanične rezultate)</a:t>
            </a:r>
          </a:p>
          <a:p>
            <a:pPr marL="118872" algn="just">
              <a:lnSpc>
                <a:spcPct val="150000"/>
              </a:lnSpc>
              <a:buSzPct val="80000"/>
              <a:defRPr/>
            </a:pPr>
            <a:r>
              <a:rPr lang="hr-HR" sz="2200" dirty="0">
                <a:solidFill>
                  <a:prstClr val="black"/>
                </a:solidFill>
                <a:latin typeface="Corbel"/>
              </a:rPr>
              <a:t>	- praćenje izabranih biračkih mesta (glasači i kandidati)</a:t>
            </a:r>
          </a:p>
          <a:p>
            <a:pPr marL="118872" algn="just">
              <a:lnSpc>
                <a:spcPct val="150000"/>
              </a:lnSpc>
              <a:buSzPct val="80000"/>
              <a:defRPr/>
            </a:pPr>
            <a:r>
              <a:rPr lang="hr-HR" sz="2200" b="1" dirty="0">
                <a:solidFill>
                  <a:prstClr val="black"/>
                </a:solidFill>
                <a:latin typeface="Corbel"/>
              </a:rPr>
              <a:t>	- </a:t>
            </a:r>
            <a:r>
              <a:rPr lang="hr-HR" sz="2200" dirty="0">
                <a:solidFill>
                  <a:prstClr val="black"/>
                </a:solidFill>
                <a:latin typeface="Corbel"/>
              </a:rPr>
              <a:t>dopisništva iz zemlje</a:t>
            </a:r>
          </a:p>
          <a:p>
            <a:pPr marL="118872" algn="just">
              <a:lnSpc>
                <a:spcPct val="150000"/>
              </a:lnSpc>
              <a:buSzPct val="80000"/>
              <a:defRPr/>
            </a:pPr>
            <a:r>
              <a:rPr lang="hr-HR" sz="2200" b="1" dirty="0">
                <a:solidFill>
                  <a:prstClr val="black"/>
                </a:solidFill>
                <a:latin typeface="Corbel"/>
              </a:rPr>
              <a:t>	</a:t>
            </a:r>
            <a:r>
              <a:rPr lang="hr-HR" sz="2200" dirty="0">
                <a:solidFill>
                  <a:prstClr val="black"/>
                </a:solidFill>
                <a:latin typeface="Corbel"/>
              </a:rPr>
              <a:t>- uključenje iz štabova stranaka</a:t>
            </a:r>
          </a:p>
          <a:p>
            <a:pPr marL="118872" algn="just">
              <a:lnSpc>
                <a:spcPct val="150000"/>
              </a:lnSpc>
              <a:buSzPct val="80000"/>
              <a:defRPr/>
            </a:pPr>
            <a:r>
              <a:rPr lang="hr-HR" sz="2200" dirty="0">
                <a:solidFill>
                  <a:prstClr val="black"/>
                </a:solidFill>
                <a:latin typeface="Corbel"/>
              </a:rPr>
              <a:t>	- uključenja iz NVO koje se bave preliminarnim rezultatima (CESID...)</a:t>
            </a:r>
          </a:p>
          <a:p>
            <a:pPr marL="118872" algn="just">
              <a:lnSpc>
                <a:spcPct val="150000"/>
              </a:lnSpc>
              <a:buSzPct val="80000"/>
              <a:defRPr/>
            </a:pPr>
            <a:r>
              <a:rPr lang="hr-HR" sz="2200" dirty="0">
                <a:solidFill>
                  <a:prstClr val="black"/>
                </a:solidFill>
                <a:latin typeface="Corbel"/>
              </a:rPr>
              <a:t>	- uključenja iz RIK (Republička izborna komisija)</a:t>
            </a:r>
          </a:p>
          <a:p>
            <a:pPr marL="118872" algn="just">
              <a:lnSpc>
                <a:spcPct val="150000"/>
              </a:lnSpc>
              <a:buSzPct val="80000"/>
              <a:defRPr/>
            </a:pPr>
            <a:r>
              <a:rPr lang="hr-HR" sz="2200" dirty="0">
                <a:solidFill>
                  <a:prstClr val="black"/>
                </a:solidFill>
                <a:latin typeface="Corbel"/>
              </a:rPr>
              <a:t>	- odrediti goste-analitičare i dogovoriti njihovo učešće</a:t>
            </a:r>
          </a:p>
        </p:txBody>
      </p:sp>
    </p:spTree>
    <p:extLst>
      <p:ext uri="{BB962C8B-B14F-4D97-AF65-F5344CB8AC3E}">
        <p14:creationId xmlns:p14="http://schemas.microsoft.com/office/powerpoint/2010/main" val="317917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Specijalna emisija - IZBORNA NOĆ</a:t>
            </a:r>
            <a:endParaRPr lang="en-US" sz="1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39A8CF9-15BD-43E5-3725-220EA0CF5C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0133" y="1581150"/>
            <a:ext cx="9211734" cy="51816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6683E40-FA27-4BC4-6B10-64956B054F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5899" y="1504950"/>
            <a:ext cx="7020201" cy="527685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B41BE07-C2B4-F340-D4F3-944D03B35A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2320" y="1524000"/>
            <a:ext cx="10007357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0215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Snimanje fono izveštaja</a:t>
            </a:r>
            <a:endParaRPr lang="en-US" sz="1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637358" y="2585037"/>
            <a:ext cx="13587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000" b="1" dirty="0"/>
              <a:t>NOVINAR </a:t>
            </a:r>
            <a:endParaRPr lang="en-US" sz="2000" b="1" dirty="0"/>
          </a:p>
        </p:txBody>
      </p:sp>
      <p:sp>
        <p:nvSpPr>
          <p:cNvPr id="21" name="Rectangle 20"/>
          <p:cNvSpPr/>
          <p:nvPr/>
        </p:nvSpPr>
        <p:spPr>
          <a:xfrm>
            <a:off x="5791200" y="2438400"/>
            <a:ext cx="105028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0" dirty="0">
                <a:solidFill>
                  <a:srgbClr val="000000"/>
                </a:solidFill>
                <a:latin typeface="Wingdings"/>
              </a:rPr>
              <a:t></a:t>
            </a:r>
            <a:endParaRPr lang="en-US" sz="8000" dirty="0"/>
          </a:p>
        </p:txBody>
      </p:sp>
      <p:sp>
        <p:nvSpPr>
          <p:cNvPr id="65" name="TextBox 64"/>
          <p:cNvSpPr txBox="1"/>
          <p:nvPr/>
        </p:nvSpPr>
        <p:spPr>
          <a:xfrm>
            <a:off x="6363668" y="1727460"/>
            <a:ext cx="2817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b="1" dirty="0"/>
              <a:t>dogovor o fono izveštaju</a:t>
            </a:r>
            <a:endParaRPr lang="en-US" sz="4000" b="1" dirty="0"/>
          </a:p>
        </p:txBody>
      </p:sp>
      <p:sp>
        <p:nvSpPr>
          <p:cNvPr id="56" name="TextBox 55"/>
          <p:cNvSpPr txBox="1"/>
          <p:nvPr/>
        </p:nvSpPr>
        <p:spPr>
          <a:xfrm>
            <a:off x="9286481" y="2743778"/>
            <a:ext cx="24582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sz="2000" b="1" dirty="0"/>
              <a:t>DEŽURNI UREDNIK/</a:t>
            </a:r>
          </a:p>
          <a:p>
            <a:pPr algn="ctr"/>
            <a:r>
              <a:rPr lang="sr-Latn-RS" sz="2000" b="1" dirty="0"/>
              <a:t>NEWS PRODUCER</a:t>
            </a:r>
            <a:endParaRPr lang="en-US" sz="4400" b="1" dirty="0"/>
          </a:p>
        </p:txBody>
      </p:sp>
      <p:sp>
        <p:nvSpPr>
          <p:cNvPr id="30" name="Rounded Rectangle 29"/>
          <p:cNvSpPr/>
          <p:nvPr/>
        </p:nvSpPr>
        <p:spPr>
          <a:xfrm>
            <a:off x="3124200" y="4003179"/>
            <a:ext cx="1676400" cy="533401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000" b="1" dirty="0"/>
              <a:t>TONSKA SOBA</a:t>
            </a:r>
            <a:endParaRPr lang="en-US" sz="2000" b="1" dirty="0"/>
          </a:p>
        </p:txBody>
      </p:sp>
      <p:sp>
        <p:nvSpPr>
          <p:cNvPr id="42" name="TextBox 41"/>
          <p:cNvSpPr txBox="1"/>
          <p:nvPr/>
        </p:nvSpPr>
        <p:spPr>
          <a:xfrm>
            <a:off x="594546" y="3944034"/>
            <a:ext cx="23983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b="1" dirty="0"/>
              <a:t>snimanje razgovora sa sagovornikom</a:t>
            </a:r>
            <a:endParaRPr lang="en-US" sz="4000" b="1" dirty="0"/>
          </a:p>
        </p:txBody>
      </p:sp>
      <p:sp>
        <p:nvSpPr>
          <p:cNvPr id="35" name="Rectangle 34"/>
          <p:cNvSpPr/>
          <p:nvPr/>
        </p:nvSpPr>
        <p:spPr>
          <a:xfrm>
            <a:off x="5731259" y="4267200"/>
            <a:ext cx="1191352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800" b="1" dirty="0">
                <a:solidFill>
                  <a:srgbClr val="000000"/>
                </a:solidFill>
                <a:latin typeface="Wingdings"/>
              </a:rPr>
              <a:t>;</a:t>
            </a:r>
            <a:endParaRPr lang="sr-Latn-CS" sz="8800" b="1" dirty="0">
              <a:solidFill>
                <a:srgbClr val="000000"/>
              </a:solidFill>
              <a:latin typeface="Wingdings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865371" y="4731544"/>
            <a:ext cx="11913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000" b="1" dirty="0"/>
              <a:t>SERVER</a:t>
            </a:r>
            <a:endParaRPr lang="en-US" sz="2000" b="1" dirty="0"/>
          </a:p>
        </p:txBody>
      </p:sp>
      <p:sp>
        <p:nvSpPr>
          <p:cNvPr id="38" name="Right Arrow 37"/>
          <p:cNvSpPr/>
          <p:nvPr/>
        </p:nvSpPr>
        <p:spPr>
          <a:xfrm rot="5400000">
            <a:off x="6081377" y="5656556"/>
            <a:ext cx="529702" cy="410290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ounded Rectangle 38"/>
          <p:cNvSpPr/>
          <p:nvPr/>
        </p:nvSpPr>
        <p:spPr>
          <a:xfrm>
            <a:off x="7772400" y="4003345"/>
            <a:ext cx="1676400" cy="533401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000" b="1" dirty="0"/>
              <a:t>MONTAŽA</a:t>
            </a:r>
            <a:endParaRPr lang="en-US" sz="2000" b="1" dirty="0"/>
          </a:p>
        </p:txBody>
      </p:sp>
      <p:sp>
        <p:nvSpPr>
          <p:cNvPr id="45" name="Rectangle 44"/>
          <p:cNvSpPr/>
          <p:nvPr/>
        </p:nvSpPr>
        <p:spPr>
          <a:xfrm>
            <a:off x="991931" y="1724561"/>
            <a:ext cx="1295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8000" dirty="0">
                <a:solidFill>
                  <a:srgbClr val="C00000"/>
                </a:solidFill>
                <a:latin typeface="MS Outlook"/>
              </a:rPr>
              <a:t>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756694" y="1592677"/>
            <a:ext cx="17865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sz="2000" b="1" dirty="0">
                <a:solidFill>
                  <a:srgbClr val="C00000"/>
                </a:solidFill>
              </a:rPr>
              <a:t>SAGOVORNIK</a:t>
            </a:r>
            <a:endParaRPr lang="en-US" b="1" dirty="0">
              <a:solidFill>
                <a:srgbClr val="C00000"/>
              </a:solidFill>
            </a:endParaRPr>
          </a:p>
        </p:txBody>
      </p:sp>
      <p:cxnSp>
        <p:nvCxnSpPr>
          <p:cNvPr id="12" name="Straight Connector 11"/>
          <p:cNvCxnSpPr>
            <a:cxnSpLocks/>
          </p:cNvCxnSpPr>
          <p:nvPr/>
        </p:nvCxnSpPr>
        <p:spPr>
          <a:xfrm>
            <a:off x="3962399" y="2441642"/>
            <a:ext cx="2" cy="606358"/>
          </a:xfrm>
          <a:prstGeom prst="line">
            <a:avLst/>
          </a:prstGeom>
          <a:ln w="38100">
            <a:solidFill>
              <a:srgbClr val="FF0000"/>
            </a:solidFill>
            <a:prstDash val="sysDot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>
            <a:cxnSpLocks/>
          </p:cNvCxnSpPr>
          <p:nvPr/>
        </p:nvCxnSpPr>
        <p:spPr>
          <a:xfrm>
            <a:off x="3964571" y="3657600"/>
            <a:ext cx="0" cy="304800"/>
          </a:xfrm>
          <a:prstGeom prst="line">
            <a:avLst/>
          </a:prstGeom>
          <a:ln w="38100">
            <a:solidFill>
              <a:srgbClr val="FF0000"/>
            </a:solidFill>
            <a:prstDash val="sysDot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3494963" y="2886670"/>
            <a:ext cx="93487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5400" dirty="0">
                <a:solidFill>
                  <a:srgbClr val="000000"/>
                </a:solidFill>
                <a:latin typeface="Wingdings 2"/>
              </a:rPr>
              <a:t>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5486400" y="4003178"/>
            <a:ext cx="1676400" cy="533401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000" b="1" dirty="0"/>
              <a:t>VIDEO ARHIV</a:t>
            </a:r>
            <a:endParaRPr lang="en-US" sz="2000" b="1" dirty="0"/>
          </a:p>
        </p:txBody>
      </p:sp>
      <p:sp>
        <p:nvSpPr>
          <p:cNvPr id="48" name="Rectangle 47"/>
          <p:cNvSpPr/>
          <p:nvPr/>
        </p:nvSpPr>
        <p:spPr>
          <a:xfrm>
            <a:off x="5750552" y="5565100"/>
            <a:ext cx="1191352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800" b="1" dirty="0">
                <a:solidFill>
                  <a:srgbClr val="000000"/>
                </a:solidFill>
                <a:latin typeface="Wingdings"/>
              </a:rPr>
              <a:t>;</a:t>
            </a:r>
            <a:endParaRPr lang="sr-Latn-CS" sz="8800" b="1" dirty="0">
              <a:solidFill>
                <a:srgbClr val="000000"/>
              </a:solidFill>
              <a:latin typeface="Wingdings"/>
            </a:endParaRPr>
          </a:p>
        </p:txBody>
      </p:sp>
      <p:cxnSp>
        <p:nvCxnSpPr>
          <p:cNvPr id="17" name="Straight Connector 16"/>
          <p:cNvCxnSpPr>
            <a:cxnSpLocks/>
          </p:cNvCxnSpPr>
          <p:nvPr/>
        </p:nvCxnSpPr>
        <p:spPr>
          <a:xfrm>
            <a:off x="3962400" y="4590365"/>
            <a:ext cx="0" cy="59123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3962399" y="5181600"/>
            <a:ext cx="1768860" cy="0"/>
          </a:xfrm>
          <a:prstGeom prst="line">
            <a:avLst/>
          </a:prstGeom>
          <a:ln w="28575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>
            <a:stCxn id="44" idx="2"/>
          </p:cNvCxnSpPr>
          <p:nvPr/>
        </p:nvCxnSpPr>
        <p:spPr>
          <a:xfrm>
            <a:off x="6324601" y="4536578"/>
            <a:ext cx="2335" cy="340222"/>
          </a:xfrm>
          <a:prstGeom prst="line">
            <a:avLst/>
          </a:prstGeom>
          <a:ln w="28575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6922612" y="5267360"/>
            <a:ext cx="1764189" cy="0"/>
          </a:xfrm>
          <a:prstGeom prst="line">
            <a:avLst/>
          </a:prstGeom>
          <a:ln w="28575">
            <a:solidFill>
              <a:srgbClr val="FF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>
            <a:cxnSpLocks/>
          </p:cNvCxnSpPr>
          <p:nvPr/>
        </p:nvCxnSpPr>
        <p:spPr>
          <a:xfrm flipV="1">
            <a:off x="8686800" y="4572000"/>
            <a:ext cx="0" cy="6858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>
            <a:stCxn id="30" idx="3"/>
          </p:cNvCxnSpPr>
          <p:nvPr/>
        </p:nvCxnSpPr>
        <p:spPr>
          <a:xfrm>
            <a:off x="4800600" y="4269880"/>
            <a:ext cx="381000" cy="2039"/>
          </a:xfrm>
          <a:prstGeom prst="line">
            <a:avLst/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 flipV="1">
            <a:off x="5181600" y="3119736"/>
            <a:ext cx="0" cy="114746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 flipH="1">
            <a:off x="5181600" y="3118311"/>
            <a:ext cx="6096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>
            <a:cxnSpLocks/>
            <a:endCxn id="44" idx="0"/>
          </p:cNvCxnSpPr>
          <p:nvPr/>
        </p:nvCxnSpPr>
        <p:spPr>
          <a:xfrm flipH="1">
            <a:off x="6324600" y="3581400"/>
            <a:ext cx="1" cy="421778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/>
          <p:nvPr/>
        </p:nvCxnSpPr>
        <p:spPr>
          <a:xfrm>
            <a:off x="6790778" y="3118311"/>
            <a:ext cx="181982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/>
          <p:cNvCxnSpPr>
            <a:stCxn id="39" idx="0"/>
          </p:cNvCxnSpPr>
          <p:nvPr/>
        </p:nvCxnSpPr>
        <p:spPr>
          <a:xfrm flipV="1">
            <a:off x="8610600" y="3121234"/>
            <a:ext cx="0" cy="882111"/>
          </a:xfrm>
          <a:prstGeom prst="line">
            <a:avLst/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/>
          <p:cNvCxnSpPr>
            <a:cxnSpLocks/>
          </p:cNvCxnSpPr>
          <p:nvPr/>
        </p:nvCxnSpPr>
        <p:spPr>
          <a:xfrm flipV="1">
            <a:off x="6316344" y="2145080"/>
            <a:ext cx="0" cy="445720"/>
          </a:xfrm>
          <a:prstGeom prst="line">
            <a:avLst/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/>
          <p:cNvCxnSpPr>
            <a:cxnSpLocks/>
          </p:cNvCxnSpPr>
          <p:nvPr/>
        </p:nvCxnSpPr>
        <p:spPr>
          <a:xfrm flipH="1" flipV="1">
            <a:off x="6338974" y="2145079"/>
            <a:ext cx="2590801" cy="1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Connector 100"/>
          <p:cNvCxnSpPr>
            <a:cxnSpLocks/>
          </p:cNvCxnSpPr>
          <p:nvPr/>
        </p:nvCxnSpPr>
        <p:spPr>
          <a:xfrm>
            <a:off x="6934200" y="5105400"/>
            <a:ext cx="1524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Connector 102"/>
          <p:cNvCxnSpPr/>
          <p:nvPr/>
        </p:nvCxnSpPr>
        <p:spPr>
          <a:xfrm>
            <a:off x="8458200" y="4572000"/>
            <a:ext cx="0" cy="533400"/>
          </a:xfrm>
          <a:prstGeom prst="line">
            <a:avLst/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TextBox 117"/>
          <p:cNvSpPr txBox="1"/>
          <p:nvPr/>
        </p:nvSpPr>
        <p:spPr>
          <a:xfrm>
            <a:off x="6806016" y="6324601"/>
            <a:ext cx="14997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000" b="1" dirty="0"/>
              <a:t>PLAY OUT</a:t>
            </a:r>
            <a:endParaRPr lang="en-US" sz="3200" b="1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95EB624-01BB-1436-78A9-A8C411D53F82}"/>
              </a:ext>
            </a:extLst>
          </p:cNvPr>
          <p:cNvCxnSpPr>
            <a:stCxn id="45" idx="3"/>
          </p:cNvCxnSpPr>
          <p:nvPr/>
        </p:nvCxnSpPr>
        <p:spPr>
          <a:xfrm>
            <a:off x="2287331" y="2386281"/>
            <a:ext cx="1687245" cy="14582"/>
          </a:xfrm>
          <a:prstGeom prst="line">
            <a:avLst/>
          </a:prstGeom>
          <a:ln w="38100">
            <a:solidFill>
              <a:srgbClr val="FF0000"/>
            </a:solidFill>
            <a:prstDash val="sysDot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B12A7430-8C28-A978-7430-8F981B99856D}"/>
              </a:ext>
            </a:extLst>
          </p:cNvPr>
          <p:cNvSpPr/>
          <p:nvPr/>
        </p:nvSpPr>
        <p:spPr>
          <a:xfrm>
            <a:off x="9067800" y="1495961"/>
            <a:ext cx="1295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8000" dirty="0">
                <a:latin typeface="MS Outlook"/>
              </a:rPr>
              <a:t></a:t>
            </a:r>
          </a:p>
        </p:txBody>
      </p:sp>
    </p:spTree>
    <p:extLst>
      <p:ext uri="{BB962C8B-B14F-4D97-AF65-F5344CB8AC3E}">
        <p14:creationId xmlns:p14="http://schemas.microsoft.com/office/powerpoint/2010/main" val="885161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22" presetClass="entr" presetSubtype="1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0"/>
                            </p:stCondLst>
                            <p:childTnLst>
                              <p:par>
                                <p:cTn id="70" presetID="22" presetClass="entr" presetSubtype="4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500"/>
                            </p:stCondLst>
                            <p:childTnLst>
                              <p:par>
                                <p:cTn id="7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000"/>
                            </p:stCondLst>
                            <p:childTnLst>
                              <p:par>
                                <p:cTn id="7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"/>
                            </p:stCondLst>
                            <p:childTnLst>
                              <p:par>
                                <p:cTn id="10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00"/>
                            </p:stCondLst>
                            <p:childTnLst>
                              <p:par>
                                <p:cTn id="1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"/>
                            </p:stCondLst>
                            <p:childTnLst>
                              <p:par>
                                <p:cTn id="1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500"/>
                            </p:stCondLst>
                            <p:childTnLst>
                              <p:par>
                                <p:cTn id="1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000"/>
                            </p:stCondLst>
                            <p:childTnLst>
                              <p:par>
                                <p:cTn id="13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500"/>
                            </p:stCondLst>
                            <p:childTnLst>
                              <p:par>
                                <p:cTn id="1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500"/>
                            </p:stCondLst>
                            <p:childTnLst>
                              <p:par>
                                <p:cTn id="15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500"/>
                            </p:stCondLst>
                            <p:childTnLst>
                              <p:par>
                                <p:cTn id="1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1" grpId="0"/>
      <p:bldP spid="65" grpId="0"/>
      <p:bldP spid="56" grpId="0"/>
      <p:bldP spid="30" grpId="0" animBg="1"/>
      <p:bldP spid="42" grpId="0"/>
      <p:bldP spid="35" grpId="0"/>
      <p:bldP spid="37" grpId="0"/>
      <p:bldP spid="38" grpId="0" animBg="1"/>
      <p:bldP spid="39" grpId="0" animBg="1"/>
      <p:bldP spid="45" grpId="0"/>
      <p:bldP spid="47" grpId="0"/>
      <p:bldP spid="10" grpId="0"/>
      <p:bldP spid="44" grpId="0" animBg="1"/>
      <p:bldP spid="48" grpId="0"/>
      <p:bldP spid="118" grpId="0"/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Specijalna emisija - IZBORNA NOĆ</a:t>
            </a:r>
            <a:endParaRPr lang="en-US" sz="1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0C60955-DCCD-E5DA-0C39-2F9BFD3B31AA}"/>
              </a:ext>
            </a:extLst>
          </p:cNvPr>
          <p:cNvSpPr txBox="1"/>
          <p:nvPr/>
        </p:nvSpPr>
        <p:spPr>
          <a:xfrm>
            <a:off x="941041" y="1590169"/>
            <a:ext cx="8763000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38912" indent="-320040" algn="just">
              <a:buSzPct val="80000"/>
              <a:buFont typeface="Wingdings 2"/>
              <a:buChar char=""/>
              <a:defRPr/>
            </a:pPr>
            <a:r>
              <a:rPr lang="hr-HR" sz="2400" b="1" dirty="0">
                <a:solidFill>
                  <a:prstClr val="black"/>
                </a:solidFill>
                <a:latin typeface="Corbel"/>
              </a:rPr>
              <a:t>Definisati el. grafiku i virtuelnu grafiku</a:t>
            </a:r>
          </a:p>
          <a:p>
            <a:pPr marL="118872" algn="just">
              <a:buSzPct val="80000"/>
              <a:defRPr/>
            </a:pPr>
            <a:r>
              <a:rPr lang="hr-HR" dirty="0">
                <a:solidFill>
                  <a:prstClr val="black"/>
                </a:solidFill>
                <a:latin typeface="Corbel"/>
              </a:rPr>
              <a:t>       	</a:t>
            </a:r>
            <a:r>
              <a:rPr lang="hr-HR" sz="2200" dirty="0">
                <a:solidFill>
                  <a:prstClr val="black"/>
                </a:solidFill>
                <a:latin typeface="Corbel"/>
              </a:rPr>
              <a:t>- pločice za potpis sagovornika i štabova</a:t>
            </a:r>
          </a:p>
          <a:p>
            <a:pPr marL="118872" algn="just">
              <a:buSzPct val="80000"/>
              <a:defRPr/>
            </a:pPr>
            <a:r>
              <a:rPr lang="hr-HR" sz="2200" dirty="0">
                <a:solidFill>
                  <a:prstClr val="black"/>
                </a:solidFill>
                <a:latin typeface="Corbel"/>
              </a:rPr>
              <a:t>	- maska za uključenje</a:t>
            </a:r>
          </a:p>
          <a:p>
            <a:pPr marL="118872" algn="just">
              <a:buSzPct val="80000"/>
              <a:defRPr/>
            </a:pPr>
            <a:r>
              <a:rPr lang="hr-HR" sz="2200" dirty="0">
                <a:solidFill>
                  <a:prstClr val="black"/>
                </a:solidFill>
                <a:latin typeface="Corbel"/>
              </a:rPr>
              <a:t>	- rešenje za prikazivanje rezultata</a:t>
            </a:r>
          </a:p>
          <a:p>
            <a:pPr marL="118872" algn="just">
              <a:buSzPct val="80000"/>
              <a:defRPr/>
            </a:pPr>
            <a:r>
              <a:rPr lang="hr-HR" sz="2200" dirty="0">
                <a:solidFill>
                  <a:prstClr val="black"/>
                </a:solidFill>
                <a:latin typeface="Corbel"/>
              </a:rPr>
              <a:t>	- odrediti broj krolova i njihovu namenu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3597E88-F1E6-49D4-A284-A813968FDB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706" y="3451950"/>
            <a:ext cx="5908294" cy="315109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647B58B-1489-0315-FB07-3B0CA29214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8400" y="3423881"/>
            <a:ext cx="5591548" cy="315109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3D9759B-D7E0-4DE8-4752-AB11B90C8E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9999" y="1525219"/>
            <a:ext cx="2729101" cy="1815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4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21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103632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Specijalna emisija - IZBORNA NOĆ</a:t>
            </a:r>
            <a:endParaRPr lang="en-US" sz="1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D86ECA4-5449-873E-3B84-353BC68ABC7B}"/>
              </a:ext>
            </a:extLst>
          </p:cNvPr>
          <p:cNvSpPr txBox="1"/>
          <p:nvPr/>
        </p:nvSpPr>
        <p:spPr>
          <a:xfrm>
            <a:off x="266700" y="1828800"/>
            <a:ext cx="11658600" cy="40090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38912" indent="-320040" algn="just">
              <a:buSzPct val="80000"/>
              <a:buFont typeface="Wingdings 2"/>
              <a:buChar char=""/>
              <a:defRPr/>
            </a:pPr>
            <a:r>
              <a:rPr lang="hr-HR" sz="2400" b="1" dirty="0">
                <a:solidFill>
                  <a:prstClr val="black"/>
                </a:solidFill>
                <a:latin typeface="Corbel"/>
              </a:rPr>
              <a:t>Odrediti lokacije za živa uključenja</a:t>
            </a:r>
          </a:p>
          <a:p>
            <a:pPr marL="118872" algn="just">
              <a:lnSpc>
                <a:spcPct val="150000"/>
              </a:lnSpc>
              <a:buSzPct val="80000"/>
              <a:defRPr/>
            </a:pPr>
            <a:r>
              <a:rPr lang="hr-HR" dirty="0">
                <a:solidFill>
                  <a:prstClr val="black"/>
                </a:solidFill>
                <a:latin typeface="Corbel"/>
              </a:rPr>
              <a:t>       	</a:t>
            </a:r>
            <a:r>
              <a:rPr lang="hr-HR" sz="2200" dirty="0">
                <a:solidFill>
                  <a:prstClr val="black"/>
                </a:solidFill>
                <a:latin typeface="Corbel"/>
              </a:rPr>
              <a:t>- izborni štabovi stranaka</a:t>
            </a:r>
          </a:p>
          <a:p>
            <a:pPr marL="118872" algn="just">
              <a:lnSpc>
                <a:spcPct val="150000"/>
              </a:lnSpc>
              <a:buSzPct val="80000"/>
              <a:defRPr/>
            </a:pPr>
            <a:r>
              <a:rPr lang="hr-HR" sz="2200" dirty="0">
                <a:solidFill>
                  <a:prstClr val="black"/>
                </a:solidFill>
                <a:latin typeface="Corbel"/>
              </a:rPr>
              <a:t>	- </a:t>
            </a:r>
            <a:r>
              <a:rPr lang="hr-HR" sz="2200" dirty="0">
                <a:solidFill>
                  <a:prstClr val="black"/>
                </a:solidFill>
              </a:rPr>
              <a:t>NVO koje se bave praćenjem izbora</a:t>
            </a:r>
            <a:endParaRPr lang="hr-HR" sz="2200" dirty="0">
              <a:solidFill>
                <a:prstClr val="black"/>
              </a:solidFill>
              <a:latin typeface="Corbel"/>
            </a:endParaRPr>
          </a:p>
          <a:p>
            <a:pPr marL="118872" algn="just">
              <a:buSzPct val="80000"/>
              <a:defRPr/>
            </a:pPr>
            <a:r>
              <a:rPr lang="hr-HR" sz="2200" dirty="0">
                <a:solidFill>
                  <a:prstClr val="black"/>
                </a:solidFill>
                <a:latin typeface="Corbel"/>
              </a:rPr>
              <a:t>	- RIK kao zvanična insitucija koja saopštava podatke o izborima (izlaznost, procenat  	 	   prebrojanih glasova, trenutni reultati, konačni rezultati)</a:t>
            </a:r>
          </a:p>
          <a:p>
            <a:pPr marL="118872" algn="just">
              <a:lnSpc>
                <a:spcPct val="150000"/>
              </a:lnSpc>
              <a:buSzPct val="80000"/>
              <a:defRPr/>
            </a:pPr>
            <a:r>
              <a:rPr lang="hr-HR" sz="2200" dirty="0">
                <a:solidFill>
                  <a:prstClr val="black"/>
                </a:solidFill>
                <a:latin typeface="Corbel"/>
              </a:rPr>
              <a:t>	- praćenje izabranih biračkih mesta (glasači i kandidati)</a:t>
            </a:r>
          </a:p>
          <a:p>
            <a:pPr marL="118872" algn="just">
              <a:lnSpc>
                <a:spcPct val="150000"/>
              </a:lnSpc>
              <a:buSzPct val="80000"/>
              <a:defRPr/>
            </a:pPr>
            <a:r>
              <a:rPr lang="hr-HR" sz="2200" b="1" dirty="0">
                <a:solidFill>
                  <a:prstClr val="black"/>
                </a:solidFill>
                <a:latin typeface="Corbel"/>
              </a:rPr>
              <a:t>	- </a:t>
            </a:r>
            <a:r>
              <a:rPr lang="hr-HR" sz="2200" dirty="0">
                <a:solidFill>
                  <a:prstClr val="black"/>
                </a:solidFill>
                <a:latin typeface="Corbel"/>
              </a:rPr>
              <a:t>dopisništva iz zemlje</a:t>
            </a:r>
          </a:p>
          <a:p>
            <a:pPr marL="118872" algn="just">
              <a:lnSpc>
                <a:spcPct val="150000"/>
              </a:lnSpc>
              <a:buSzPct val="80000"/>
              <a:defRPr/>
            </a:pPr>
            <a:r>
              <a:rPr lang="hr-HR" sz="2200" b="1" dirty="0">
                <a:solidFill>
                  <a:prstClr val="black"/>
                </a:solidFill>
                <a:latin typeface="Corbel"/>
              </a:rPr>
              <a:t>	</a:t>
            </a:r>
            <a:r>
              <a:rPr lang="hr-HR" sz="2200" dirty="0">
                <a:solidFill>
                  <a:prstClr val="black"/>
                </a:solidFill>
                <a:latin typeface="Corbel"/>
              </a:rPr>
              <a:t>- uključenje iz štabova stranaka</a:t>
            </a:r>
          </a:p>
          <a:p>
            <a:pPr marL="118872" algn="just">
              <a:lnSpc>
                <a:spcPct val="150000"/>
              </a:lnSpc>
              <a:buSzPct val="80000"/>
              <a:defRPr/>
            </a:pPr>
            <a:r>
              <a:rPr lang="hr-HR" sz="1600" dirty="0">
                <a:solidFill>
                  <a:prstClr val="black"/>
                </a:solidFill>
                <a:latin typeface="Corbel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620278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Specijalna emisija - IZBORNA NOĆ</a:t>
            </a:r>
            <a:endParaRPr lang="en-US" sz="1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276EDC4-4720-8F1E-B8CA-E48A0A6A9F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6900" y="1524000"/>
            <a:ext cx="8458200" cy="529959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5AE2258-9EB3-D20B-B10E-C63C81BA8F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5887" y="1524000"/>
            <a:ext cx="9420225" cy="529411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46C55EC-7E58-82AA-9504-D1F6921FCF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9699" y="1515437"/>
            <a:ext cx="9372600" cy="526636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CBA54B1-2530-DDBC-6B83-ACFBCCF06BA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33646" y="1537573"/>
            <a:ext cx="9324706" cy="5244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82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Specijalna emisija - IZBORNA NOĆ</a:t>
            </a:r>
            <a:endParaRPr lang="en-US" sz="1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0C60955-DCCD-E5DA-0C39-2F9BFD3B31AA}"/>
              </a:ext>
            </a:extLst>
          </p:cNvPr>
          <p:cNvSpPr txBox="1"/>
          <p:nvPr/>
        </p:nvSpPr>
        <p:spPr>
          <a:xfrm>
            <a:off x="228600" y="2133600"/>
            <a:ext cx="11734800" cy="34562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38912" indent="-320040" algn="just">
              <a:buSzPct val="80000"/>
              <a:buFont typeface="Wingdings 2"/>
              <a:buChar char=""/>
              <a:defRPr/>
            </a:pPr>
            <a:r>
              <a:rPr lang="hr-HR" sz="2400" b="1" dirty="0">
                <a:solidFill>
                  <a:prstClr val="black"/>
                </a:solidFill>
                <a:latin typeface="Corbel"/>
              </a:rPr>
              <a:t>Potrebni tehnički kapaciteti</a:t>
            </a:r>
          </a:p>
          <a:p>
            <a:pPr marL="118872" algn="just">
              <a:lnSpc>
                <a:spcPct val="150000"/>
              </a:lnSpc>
              <a:buSzPct val="80000"/>
              <a:defRPr/>
            </a:pPr>
            <a:r>
              <a:rPr lang="hr-HR" dirty="0">
                <a:solidFill>
                  <a:prstClr val="black"/>
                </a:solidFill>
                <a:latin typeface="Corbel"/>
              </a:rPr>
              <a:t>       	</a:t>
            </a:r>
            <a:r>
              <a:rPr lang="hr-HR" sz="2200" dirty="0">
                <a:solidFill>
                  <a:prstClr val="black"/>
                </a:solidFill>
                <a:latin typeface="Corbel"/>
              </a:rPr>
              <a:t>- režija+studio (domaćin + analitičari)</a:t>
            </a:r>
          </a:p>
          <a:p>
            <a:pPr marL="118872" algn="just">
              <a:lnSpc>
                <a:spcPct val="150000"/>
              </a:lnSpc>
              <a:buSzPct val="80000"/>
              <a:defRPr/>
            </a:pPr>
            <a:r>
              <a:rPr lang="hr-HR" sz="2200" dirty="0">
                <a:solidFill>
                  <a:prstClr val="black"/>
                </a:solidFill>
                <a:latin typeface="Corbel"/>
              </a:rPr>
              <a:t>	- virtuelni studio +režija (novinar-voditelj + sagovornici)</a:t>
            </a:r>
          </a:p>
          <a:p>
            <a:pPr marL="118872" algn="just">
              <a:lnSpc>
                <a:spcPct val="150000"/>
              </a:lnSpc>
              <a:buSzPct val="80000"/>
              <a:defRPr/>
            </a:pPr>
            <a:r>
              <a:rPr lang="hr-HR" sz="2200" dirty="0">
                <a:solidFill>
                  <a:prstClr val="black"/>
                </a:solidFill>
                <a:latin typeface="Corbel"/>
              </a:rPr>
              <a:t>	- ENG ekipe (obične + U Live ranci)</a:t>
            </a:r>
          </a:p>
          <a:p>
            <a:pPr marL="118872" algn="just">
              <a:lnSpc>
                <a:spcPct val="150000"/>
              </a:lnSpc>
              <a:buSzPct val="80000"/>
              <a:defRPr/>
            </a:pPr>
            <a:r>
              <a:rPr lang="hr-HR" sz="2200" dirty="0">
                <a:solidFill>
                  <a:prstClr val="black"/>
                </a:solidFill>
                <a:latin typeface="Corbel"/>
              </a:rPr>
              <a:t>	- montaže (VTR prilozi izlaska na biračka mesta; ankete posle zatvaranja biračkih mesta...)</a:t>
            </a:r>
          </a:p>
          <a:p>
            <a:pPr marL="118872" algn="just">
              <a:lnSpc>
                <a:spcPct val="150000"/>
              </a:lnSpc>
              <a:buSzPct val="80000"/>
              <a:defRPr/>
            </a:pPr>
            <a:r>
              <a:rPr lang="hr-HR" sz="2200" dirty="0">
                <a:solidFill>
                  <a:prstClr val="black"/>
                </a:solidFill>
                <a:latin typeface="Corbel"/>
              </a:rPr>
              <a:t>	- RK/SNG za stranačke štabove, NVO i RIK</a:t>
            </a:r>
          </a:p>
          <a:p>
            <a:pPr marL="118872" algn="just">
              <a:lnSpc>
                <a:spcPct val="150000"/>
              </a:lnSpc>
              <a:buSzPct val="80000"/>
              <a:defRPr/>
            </a:pPr>
            <a:endParaRPr lang="hr-HR" sz="2200" dirty="0">
              <a:solidFill>
                <a:prstClr val="black"/>
              </a:solidFill>
              <a:latin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3573998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Specijalna emisija - IZBORNA NOĆ</a:t>
            </a:r>
            <a:endParaRPr lang="en-US" sz="1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0C60955-DCCD-E5DA-0C39-2F9BFD3B31AA}"/>
              </a:ext>
            </a:extLst>
          </p:cNvPr>
          <p:cNvSpPr txBox="1"/>
          <p:nvPr/>
        </p:nvSpPr>
        <p:spPr>
          <a:xfrm>
            <a:off x="228600" y="2438400"/>
            <a:ext cx="11353800" cy="30868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18872" algn="just">
              <a:lnSpc>
                <a:spcPct val="150000"/>
              </a:lnSpc>
              <a:buSzPct val="80000"/>
              <a:defRPr/>
            </a:pPr>
            <a:r>
              <a:rPr lang="hr-HR" sz="2200" dirty="0">
                <a:solidFill>
                  <a:prstClr val="black"/>
                </a:solidFill>
                <a:latin typeface="Corbel"/>
              </a:rPr>
              <a:t>	- EXT za prijem svih dolaznih signala (ENG uključenja, RK, dopisništva...)</a:t>
            </a:r>
          </a:p>
          <a:p>
            <a:pPr marL="118872" algn="just">
              <a:lnSpc>
                <a:spcPct val="150000"/>
              </a:lnSpc>
              <a:buSzPct val="80000"/>
              <a:defRPr/>
            </a:pPr>
            <a:r>
              <a:rPr lang="hr-HR" sz="2200" dirty="0">
                <a:solidFill>
                  <a:prstClr val="black"/>
                </a:solidFill>
                <a:latin typeface="Corbel"/>
              </a:rPr>
              <a:t>	- praćenje izabranih biračkih mesta (glasači i kandidati)</a:t>
            </a:r>
          </a:p>
          <a:p>
            <a:pPr marL="118872" algn="just">
              <a:lnSpc>
                <a:spcPct val="150000"/>
              </a:lnSpc>
              <a:buSzPct val="80000"/>
              <a:defRPr/>
            </a:pPr>
            <a:r>
              <a:rPr lang="hr-HR" sz="2200" b="1" dirty="0">
                <a:solidFill>
                  <a:prstClr val="black"/>
                </a:solidFill>
                <a:latin typeface="Corbel"/>
              </a:rPr>
              <a:t>	- </a:t>
            </a:r>
            <a:r>
              <a:rPr lang="hr-HR" sz="2200" dirty="0">
                <a:solidFill>
                  <a:prstClr val="black"/>
                </a:solidFill>
                <a:latin typeface="Corbel"/>
              </a:rPr>
              <a:t>dopisništva iz zemlje</a:t>
            </a:r>
          </a:p>
          <a:p>
            <a:pPr marL="118872" algn="just">
              <a:lnSpc>
                <a:spcPct val="150000"/>
              </a:lnSpc>
              <a:buSzPct val="80000"/>
              <a:defRPr/>
            </a:pPr>
            <a:r>
              <a:rPr lang="hr-HR" sz="2200" b="1" dirty="0">
                <a:solidFill>
                  <a:prstClr val="black"/>
                </a:solidFill>
                <a:latin typeface="Corbel"/>
              </a:rPr>
              <a:t>	</a:t>
            </a:r>
            <a:r>
              <a:rPr lang="hr-HR" sz="2200" dirty="0">
                <a:solidFill>
                  <a:prstClr val="black"/>
                </a:solidFill>
                <a:latin typeface="Corbel"/>
              </a:rPr>
              <a:t>- uključenje iz štabova stranaka</a:t>
            </a:r>
          </a:p>
          <a:p>
            <a:pPr marL="118872" algn="just">
              <a:lnSpc>
                <a:spcPct val="150000"/>
              </a:lnSpc>
              <a:buSzPct val="80000"/>
              <a:defRPr/>
            </a:pPr>
            <a:r>
              <a:rPr lang="hr-HR" sz="2200" dirty="0">
                <a:solidFill>
                  <a:prstClr val="black"/>
                </a:solidFill>
                <a:latin typeface="Corbel"/>
              </a:rPr>
              <a:t>	- uključenja iz NVO koje se bave preliminarnim rezultatima (CESID...)</a:t>
            </a:r>
          </a:p>
          <a:p>
            <a:pPr marL="118872" algn="just">
              <a:lnSpc>
                <a:spcPct val="150000"/>
              </a:lnSpc>
              <a:buSzPct val="80000"/>
              <a:defRPr/>
            </a:pPr>
            <a:r>
              <a:rPr lang="hr-HR" sz="2200" dirty="0">
                <a:solidFill>
                  <a:prstClr val="black"/>
                </a:solidFill>
                <a:latin typeface="Corbel"/>
              </a:rPr>
              <a:t>	- uključenja iz RIK (Republička izborna komisija)</a:t>
            </a:r>
          </a:p>
        </p:txBody>
      </p:sp>
    </p:spTree>
    <p:extLst>
      <p:ext uri="{BB962C8B-B14F-4D97-AF65-F5344CB8AC3E}">
        <p14:creationId xmlns:p14="http://schemas.microsoft.com/office/powerpoint/2010/main" val="2271843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Specijalna emisija - IZBORNA NOĆ</a:t>
            </a:r>
            <a:endParaRPr lang="en-US" sz="1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D26CDFD-CD5C-2CE1-9DF3-83C07C53D3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287" y="1488121"/>
            <a:ext cx="8353425" cy="529367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8E736163-923B-5B9D-885C-5FFA9608C6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7477" y="1488121"/>
            <a:ext cx="10517046" cy="526510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D65CB00-8ACC-02E9-6C97-B099A1E213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1327" y="1530984"/>
            <a:ext cx="5349344" cy="526510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81AB9B0-99BA-A9F5-A3A4-98FF5CDC82F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47853" y="1509552"/>
            <a:ext cx="8296291" cy="5250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1233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Specijalna emisija - IZBORNA NOĆ</a:t>
            </a:r>
            <a:endParaRPr lang="en-US" sz="1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36499D7-5613-3BBD-CB2A-7E9DFA592C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1778" y="1524000"/>
            <a:ext cx="9368444" cy="52578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2566201-E5AE-DEBE-8E8C-5024F885F5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7136" y="1532576"/>
            <a:ext cx="9457728" cy="524064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5DDAF10-EE39-9A12-1BA2-71E629CAC74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3169" y="1533524"/>
            <a:ext cx="7925661" cy="52197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516A482-D73C-A5EC-CB57-E3C42DBAF70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10023" y="1532576"/>
            <a:ext cx="8171952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150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Specijalna emisija - IZBORNA NOĆ</a:t>
            </a:r>
            <a:endParaRPr lang="en-US" sz="1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D86ECA4-5449-873E-3B84-353BC68ABC7B}"/>
              </a:ext>
            </a:extLst>
          </p:cNvPr>
          <p:cNvSpPr txBox="1"/>
          <p:nvPr/>
        </p:nvSpPr>
        <p:spPr>
          <a:xfrm>
            <a:off x="228600" y="2286000"/>
            <a:ext cx="11506200" cy="2824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38912" indent="-320040" algn="just">
              <a:buSzPct val="80000"/>
              <a:buFont typeface="Wingdings 2"/>
              <a:buChar char=""/>
              <a:defRPr/>
            </a:pPr>
            <a:r>
              <a:rPr lang="hr-HR" sz="2400" b="1" dirty="0">
                <a:solidFill>
                  <a:prstClr val="black"/>
                </a:solidFill>
                <a:latin typeface="Corbel"/>
              </a:rPr>
              <a:t>Potrebna ekipa realizacije</a:t>
            </a:r>
          </a:p>
          <a:p>
            <a:pPr marL="118872" algn="just">
              <a:lnSpc>
                <a:spcPct val="150000"/>
              </a:lnSpc>
              <a:buSzPct val="80000"/>
              <a:defRPr/>
            </a:pPr>
            <a:r>
              <a:rPr lang="hr-HR" dirty="0">
                <a:solidFill>
                  <a:prstClr val="black"/>
                </a:solidFill>
                <a:latin typeface="Corbel"/>
              </a:rPr>
              <a:t>       	</a:t>
            </a:r>
            <a:r>
              <a:rPr lang="hr-HR" sz="2200" dirty="0">
                <a:solidFill>
                  <a:prstClr val="black"/>
                </a:solidFill>
                <a:latin typeface="Corbel"/>
              </a:rPr>
              <a:t>- program (novinari-izveštači, reporteri na terenu, novinari u DESK-u, voditelji-domaćini)</a:t>
            </a:r>
          </a:p>
          <a:p>
            <a:pPr marL="118872" algn="just">
              <a:lnSpc>
                <a:spcPct val="150000"/>
              </a:lnSpc>
              <a:buSzPct val="80000"/>
              <a:defRPr/>
            </a:pPr>
            <a:r>
              <a:rPr lang="hr-HR" sz="2200" dirty="0">
                <a:solidFill>
                  <a:prstClr val="black"/>
                </a:solidFill>
                <a:latin typeface="Corbel"/>
              </a:rPr>
              <a:t>	- </a:t>
            </a:r>
            <a:r>
              <a:rPr lang="hr-HR" sz="2200" dirty="0">
                <a:solidFill>
                  <a:prstClr val="black"/>
                </a:solidFill>
              </a:rPr>
              <a:t>tehnika – tehničko vođstvo, kontrola kamere, tehničar prenosnih veza)</a:t>
            </a:r>
          </a:p>
          <a:p>
            <a:pPr marL="118872" algn="just">
              <a:lnSpc>
                <a:spcPct val="150000"/>
              </a:lnSpc>
              <a:buSzPct val="80000"/>
              <a:defRPr/>
            </a:pPr>
            <a:r>
              <a:rPr lang="hr-HR" sz="2200" dirty="0">
                <a:solidFill>
                  <a:prstClr val="black"/>
                </a:solidFill>
                <a:latin typeface="Corbel"/>
              </a:rPr>
              <a:t>	- produkcija – ENG ekipe, montažeri, realizatori video grafike, posada režije, ekipa studija, 	   posada RK + ekipa realizacije za uključenje, ekipa SNG, organizatori)</a:t>
            </a:r>
          </a:p>
          <a:p>
            <a:pPr marL="118872" algn="just">
              <a:lnSpc>
                <a:spcPct val="150000"/>
              </a:lnSpc>
              <a:buSzPct val="80000"/>
              <a:defRPr/>
            </a:pPr>
            <a:r>
              <a:rPr lang="hr-HR" sz="1600" dirty="0">
                <a:solidFill>
                  <a:prstClr val="black"/>
                </a:solidFill>
                <a:latin typeface="Corbel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1221622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Specijalna emisija - IZBORNA NOĆ</a:t>
            </a:r>
            <a:endParaRPr lang="en-US" sz="1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DF990A8-9DCD-FE99-0F77-50F6991215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0" y="1495425"/>
            <a:ext cx="8001000" cy="5334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EA6E8992-C7DF-A2C7-F293-B151199A65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25" y="1524000"/>
            <a:ext cx="12063486" cy="513397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5F2033B-CE42-F068-E8E9-E9C10498F7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3600" y="1522521"/>
            <a:ext cx="7924800" cy="5279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2690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Fono izveštaj</a:t>
            </a:r>
            <a:endParaRPr lang="en-US" sz="1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4600" y="1466850"/>
            <a:ext cx="7162800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254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Fono izveštaj</a:t>
            </a:r>
            <a:endParaRPr lang="en-US" sz="1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52700" y="1466850"/>
            <a:ext cx="7086600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2372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Fono izveštaj</a:t>
            </a:r>
            <a:endParaRPr lang="en-US" sz="1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64734" y="1571626"/>
            <a:ext cx="9262531" cy="52101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02716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1" y="76200"/>
            <a:ext cx="10439399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 Fono uključenje</a:t>
            </a:r>
            <a:endParaRPr lang="en-US" sz="1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4800" y="1817642"/>
            <a:ext cx="13587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000" b="1" dirty="0"/>
              <a:t>NOVINAR </a:t>
            </a:r>
            <a:endParaRPr lang="en-US" sz="2000" b="1" dirty="0"/>
          </a:p>
        </p:txBody>
      </p:sp>
      <p:sp>
        <p:nvSpPr>
          <p:cNvPr id="57" name="Rectangle 56"/>
          <p:cNvSpPr/>
          <p:nvPr/>
        </p:nvSpPr>
        <p:spPr>
          <a:xfrm>
            <a:off x="6010401" y="1419761"/>
            <a:ext cx="1295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8000" dirty="0">
                <a:solidFill>
                  <a:srgbClr val="000000"/>
                </a:solidFill>
                <a:latin typeface="MS Outlook"/>
              </a:rPr>
              <a:t>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447800" y="1447800"/>
            <a:ext cx="105028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0" dirty="0">
                <a:solidFill>
                  <a:srgbClr val="000000"/>
                </a:solidFill>
                <a:latin typeface="Wingdings"/>
              </a:rPr>
              <a:t></a:t>
            </a:r>
            <a:endParaRPr lang="en-US" sz="8000" dirty="0"/>
          </a:p>
        </p:txBody>
      </p:sp>
      <p:sp>
        <p:nvSpPr>
          <p:cNvPr id="65" name="TextBox 64"/>
          <p:cNvSpPr txBox="1"/>
          <p:nvPr/>
        </p:nvSpPr>
        <p:spPr>
          <a:xfrm>
            <a:off x="2819400" y="1688068"/>
            <a:ext cx="2768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b="1" dirty="0"/>
              <a:t>dogovor o fono uključenju</a:t>
            </a:r>
            <a:endParaRPr lang="en-US" sz="4000" b="1" dirty="0"/>
          </a:p>
        </p:txBody>
      </p:sp>
      <p:sp>
        <p:nvSpPr>
          <p:cNvPr id="56" name="TextBox 55"/>
          <p:cNvSpPr txBox="1"/>
          <p:nvPr/>
        </p:nvSpPr>
        <p:spPr>
          <a:xfrm>
            <a:off x="7340105" y="1868269"/>
            <a:ext cx="22361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b="1" dirty="0"/>
              <a:t>DEŽURNI UREDNIK/</a:t>
            </a:r>
          </a:p>
          <a:p>
            <a:pPr algn="ctr"/>
            <a:r>
              <a:rPr lang="sr-Latn-RS" b="1" dirty="0"/>
              <a:t>NEWS PRODUCER</a:t>
            </a:r>
            <a:endParaRPr lang="en-US" sz="4000" b="1" dirty="0"/>
          </a:p>
        </p:txBody>
      </p:sp>
      <p:sp>
        <p:nvSpPr>
          <p:cNvPr id="45" name="Rectangle 44"/>
          <p:cNvSpPr/>
          <p:nvPr/>
        </p:nvSpPr>
        <p:spPr>
          <a:xfrm>
            <a:off x="4482969" y="2133598"/>
            <a:ext cx="1295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8000" dirty="0">
                <a:solidFill>
                  <a:srgbClr val="C00000"/>
                </a:solidFill>
                <a:latin typeface="MS Outlook"/>
              </a:rPr>
              <a:t>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2819400" y="2467815"/>
            <a:ext cx="17865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sz="2000" b="1" dirty="0">
                <a:solidFill>
                  <a:srgbClr val="C00000"/>
                </a:solidFill>
              </a:rPr>
              <a:t>SAGOVORNIK</a:t>
            </a:r>
            <a:endParaRPr lang="en-US" sz="4400" b="1" dirty="0">
              <a:solidFill>
                <a:srgbClr val="C00000"/>
              </a:solidFill>
            </a:endParaRPr>
          </a:p>
        </p:txBody>
      </p:sp>
      <p:sp>
        <p:nvSpPr>
          <p:cNvPr id="44" name="Rounded Rectangle 43"/>
          <p:cNvSpPr/>
          <p:nvPr/>
        </p:nvSpPr>
        <p:spPr>
          <a:xfrm>
            <a:off x="1066800" y="3124200"/>
            <a:ext cx="1676400" cy="533401"/>
          </a:xfrm>
          <a:prstGeom prst="roundRect">
            <a:avLst/>
          </a:prstGeom>
          <a:solidFill>
            <a:srgbClr val="0070C0"/>
          </a:solidFill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000" b="1" dirty="0">
                <a:solidFill>
                  <a:schemeClr val="bg1"/>
                </a:solidFill>
              </a:rPr>
              <a:t>REŽIJA</a:t>
            </a:r>
            <a:endParaRPr lang="en-US" sz="2000" b="1" dirty="0">
              <a:solidFill>
                <a:schemeClr val="bg1"/>
              </a:solidFill>
            </a:endParaRPr>
          </a:p>
        </p:txBody>
      </p:sp>
      <p:cxnSp>
        <p:nvCxnSpPr>
          <p:cNvPr id="81" name="Straight Connector 80"/>
          <p:cNvCxnSpPr/>
          <p:nvPr/>
        </p:nvCxnSpPr>
        <p:spPr>
          <a:xfrm>
            <a:off x="1981200" y="2590800"/>
            <a:ext cx="0" cy="423201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/>
          <p:cNvCxnSpPr>
            <a:cxnSpLocks/>
          </p:cNvCxnSpPr>
          <p:nvPr/>
        </p:nvCxnSpPr>
        <p:spPr>
          <a:xfrm flipH="1">
            <a:off x="2590800" y="2133600"/>
            <a:ext cx="3200400" cy="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1066800" y="3733799"/>
            <a:ext cx="4580977" cy="2934287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1219200" y="3605480"/>
            <a:ext cx="105028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0" dirty="0">
                <a:solidFill>
                  <a:srgbClr val="000000"/>
                </a:solidFill>
                <a:latin typeface="Wingdings"/>
              </a:rPr>
              <a:t></a:t>
            </a:r>
            <a:endParaRPr lang="en-US" sz="8000" dirty="0"/>
          </a:p>
        </p:txBody>
      </p:sp>
      <p:sp>
        <p:nvSpPr>
          <p:cNvPr id="43" name="Rectangle 42"/>
          <p:cNvSpPr/>
          <p:nvPr/>
        </p:nvSpPr>
        <p:spPr>
          <a:xfrm>
            <a:off x="4703928" y="3733800"/>
            <a:ext cx="93487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5400" dirty="0">
                <a:solidFill>
                  <a:srgbClr val="000000"/>
                </a:solidFill>
                <a:latin typeface="Wingdings 2"/>
              </a:rPr>
              <a:t></a:t>
            </a:r>
          </a:p>
        </p:txBody>
      </p:sp>
      <p:cxnSp>
        <p:nvCxnSpPr>
          <p:cNvPr id="12" name="Straight Connector 11"/>
          <p:cNvCxnSpPr>
            <a:cxnSpLocks/>
          </p:cNvCxnSpPr>
          <p:nvPr/>
        </p:nvCxnSpPr>
        <p:spPr>
          <a:xfrm>
            <a:off x="5171364" y="3429000"/>
            <a:ext cx="0" cy="419100"/>
          </a:xfrm>
          <a:prstGeom prst="line">
            <a:avLst/>
          </a:prstGeom>
          <a:ln w="28575">
            <a:solidFill>
              <a:srgbClr val="FF0000"/>
            </a:solidFill>
            <a:prstDash val="sysDot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2514600" y="4267200"/>
            <a:ext cx="1905000" cy="0"/>
          </a:xfrm>
          <a:prstGeom prst="line">
            <a:avLst/>
          </a:prstGeom>
          <a:ln w="28575">
            <a:solidFill>
              <a:schemeClr val="tx1"/>
            </a:solidFill>
            <a:prstDash val="sysDot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flipV="1">
            <a:off x="5131392" y="4495800"/>
            <a:ext cx="12108" cy="495331"/>
          </a:xfrm>
          <a:prstGeom prst="line">
            <a:avLst/>
          </a:prstGeom>
          <a:ln w="28575">
            <a:solidFill>
              <a:srgbClr val="FF0000"/>
            </a:solidFill>
            <a:prstDash val="sysDot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Rectangle 49"/>
          <p:cNvSpPr/>
          <p:nvPr/>
        </p:nvSpPr>
        <p:spPr>
          <a:xfrm>
            <a:off x="4343400" y="5305961"/>
            <a:ext cx="1295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8000" dirty="0">
                <a:solidFill>
                  <a:srgbClr val="000000"/>
                </a:solidFill>
                <a:latin typeface="MS Outlook"/>
              </a:rPr>
              <a:t></a:t>
            </a:r>
          </a:p>
        </p:txBody>
      </p:sp>
      <p:sp>
        <p:nvSpPr>
          <p:cNvPr id="5" name="Rectangle 4"/>
          <p:cNvSpPr/>
          <p:nvPr/>
        </p:nvSpPr>
        <p:spPr>
          <a:xfrm>
            <a:off x="4787387" y="4876800"/>
            <a:ext cx="68800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dirty="0">
                <a:solidFill>
                  <a:srgbClr val="000000"/>
                </a:solidFill>
                <a:latin typeface="Wingdings"/>
              </a:rPr>
              <a:t>&lt;</a:t>
            </a:r>
            <a:endParaRPr lang="en-US" sz="4400" dirty="0"/>
          </a:p>
        </p:txBody>
      </p:sp>
      <p:sp>
        <p:nvSpPr>
          <p:cNvPr id="28" name="Rectangle 27"/>
          <p:cNvSpPr/>
          <p:nvPr/>
        </p:nvSpPr>
        <p:spPr>
          <a:xfrm>
            <a:off x="7620000" y="3906502"/>
            <a:ext cx="3962400" cy="2761593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Left-Right Arrow 8"/>
          <p:cNvSpPr/>
          <p:nvPr/>
        </p:nvSpPr>
        <p:spPr>
          <a:xfrm>
            <a:off x="5791199" y="5073014"/>
            <a:ext cx="1656419" cy="691724"/>
          </a:xfrm>
          <a:prstGeom prst="leftRight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ounded Rectangle 29"/>
          <p:cNvSpPr/>
          <p:nvPr/>
        </p:nvSpPr>
        <p:spPr>
          <a:xfrm>
            <a:off x="7642183" y="3324586"/>
            <a:ext cx="1676400" cy="533401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000" b="1" dirty="0">
                <a:solidFill>
                  <a:schemeClr val="bg1"/>
                </a:solidFill>
              </a:rPr>
              <a:t>STUDIO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04630" y="4245758"/>
            <a:ext cx="3699473" cy="2078842"/>
          </a:xfrm>
          <a:prstGeom prst="rect">
            <a:avLst/>
          </a:prstGeom>
        </p:spPr>
      </p:pic>
      <p:cxnSp>
        <p:nvCxnSpPr>
          <p:cNvPr id="32" name="Straight Connector 31"/>
          <p:cNvCxnSpPr>
            <a:cxnSpLocks/>
          </p:cNvCxnSpPr>
          <p:nvPr/>
        </p:nvCxnSpPr>
        <p:spPr>
          <a:xfrm>
            <a:off x="5867400" y="2895600"/>
            <a:ext cx="2743200" cy="0"/>
          </a:xfrm>
          <a:prstGeom prst="line">
            <a:avLst/>
          </a:prstGeom>
          <a:ln w="28575">
            <a:solidFill>
              <a:srgbClr val="FF0000"/>
            </a:solidFill>
            <a:prstDash val="sysDot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>
            <a:cxnSpLocks/>
          </p:cNvCxnSpPr>
          <p:nvPr/>
        </p:nvCxnSpPr>
        <p:spPr>
          <a:xfrm flipV="1">
            <a:off x="8610600" y="2918753"/>
            <a:ext cx="0" cy="357318"/>
          </a:xfrm>
          <a:prstGeom prst="line">
            <a:avLst/>
          </a:prstGeom>
          <a:ln w="28575">
            <a:solidFill>
              <a:srgbClr val="FF0000"/>
            </a:solidFill>
            <a:prstDash val="sysDot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>
            <a:cxnSpLocks/>
          </p:cNvCxnSpPr>
          <p:nvPr/>
        </p:nvCxnSpPr>
        <p:spPr>
          <a:xfrm>
            <a:off x="5791200" y="3124200"/>
            <a:ext cx="2590800" cy="0"/>
          </a:xfrm>
          <a:prstGeom prst="line">
            <a:avLst/>
          </a:prstGeom>
          <a:ln w="28575">
            <a:solidFill>
              <a:srgbClr val="FF0000"/>
            </a:solidFill>
            <a:prstDash val="sysDot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8370200" y="3124200"/>
            <a:ext cx="0" cy="151871"/>
          </a:xfrm>
          <a:prstGeom prst="line">
            <a:avLst/>
          </a:prstGeom>
          <a:ln w="28575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1066800" y="4672904"/>
            <a:ext cx="13587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000" b="1" dirty="0"/>
              <a:t>NOVINAR </a:t>
            </a:r>
            <a:endParaRPr lang="en-US" sz="20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1767839" y="5867400"/>
            <a:ext cx="26233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000" b="1" dirty="0"/>
              <a:t>TONSKI REALIZATOR </a:t>
            </a:r>
            <a:endParaRPr lang="en-US" sz="2000" b="1" dirty="0"/>
          </a:p>
        </p:txBody>
      </p:sp>
      <p:sp>
        <p:nvSpPr>
          <p:cNvPr id="36" name="TextBox 35"/>
          <p:cNvSpPr txBox="1"/>
          <p:nvPr/>
        </p:nvSpPr>
        <p:spPr>
          <a:xfrm>
            <a:off x="2226312" y="3892789"/>
            <a:ext cx="2421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b="1" dirty="0"/>
              <a:t>novinar obavlja poziv</a:t>
            </a:r>
            <a:endParaRPr lang="en-US" sz="4000" b="1" dirty="0"/>
          </a:p>
        </p:txBody>
      </p:sp>
      <p:sp>
        <p:nvSpPr>
          <p:cNvPr id="37" name="TextBox 36"/>
          <p:cNvSpPr txBox="1"/>
          <p:nvPr/>
        </p:nvSpPr>
        <p:spPr>
          <a:xfrm>
            <a:off x="2319367" y="4914530"/>
            <a:ext cx="26233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b="1" dirty="0"/>
              <a:t>prosleđuje vezu u pgm </a:t>
            </a:r>
          </a:p>
          <a:p>
            <a:pPr algn="ctr"/>
            <a:r>
              <a:rPr lang="sr-Latn-RS" b="1" dirty="0"/>
              <a:t>i snima uključenje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2570399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500"/>
                            </p:stCondLst>
                            <p:childTnLst>
                              <p:par>
                                <p:cTn id="7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500"/>
                            </p:stCondLst>
                            <p:childTnLst>
                              <p:par>
                                <p:cTn id="8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500"/>
                            </p:stCondLst>
                            <p:childTnLst>
                              <p:par>
                                <p:cTn id="8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000"/>
                            </p:stCondLst>
                            <p:childTnLst>
                              <p:par>
                                <p:cTn id="9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2500"/>
                            </p:stCondLst>
                            <p:childTnLst>
                              <p:par>
                                <p:cTn id="1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000"/>
                            </p:stCondLst>
                            <p:childTnLst>
                              <p:par>
                                <p:cTn id="14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2000"/>
                            </p:stCondLst>
                            <p:childTnLst>
                              <p:par>
                                <p:cTn id="148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500"/>
                            </p:stCondLst>
                            <p:childTnLst>
                              <p:par>
                                <p:cTn id="1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000"/>
                            </p:stCondLst>
                            <p:childTnLst>
                              <p:par>
                                <p:cTn id="16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500"/>
                            </p:stCondLst>
                            <p:childTnLst>
                              <p:par>
                                <p:cTn id="16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57" grpId="0"/>
      <p:bldP spid="21" grpId="0"/>
      <p:bldP spid="65" grpId="0"/>
      <p:bldP spid="56" grpId="0"/>
      <p:bldP spid="45" grpId="0"/>
      <p:bldP spid="47" grpId="0"/>
      <p:bldP spid="44" grpId="0" animBg="1"/>
      <p:bldP spid="2" grpId="0" animBg="1"/>
      <p:bldP spid="41" grpId="0"/>
      <p:bldP spid="43" grpId="0"/>
      <p:bldP spid="50" grpId="0"/>
      <p:bldP spid="5" grpId="0"/>
      <p:bldP spid="28" grpId="0" animBg="1"/>
      <p:bldP spid="9" grpId="0" animBg="1"/>
      <p:bldP spid="30" grpId="0" animBg="1"/>
      <p:bldP spid="34" grpId="0"/>
      <p:bldP spid="35" grpId="0"/>
      <p:bldP spid="36" grpId="0"/>
      <p:bldP spid="3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Fono uključenje</a:t>
            </a:r>
            <a:endParaRPr lang="en-US" sz="1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0800" y="1524000"/>
            <a:ext cx="701040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556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Fono uključenje</a:t>
            </a:r>
            <a:endParaRPr lang="en-US" sz="1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4600" y="1524607"/>
            <a:ext cx="7162800" cy="5257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23379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10439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Fono uključenje</a:t>
            </a:r>
            <a:endParaRPr lang="en-US" sz="1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2701" y="1495427"/>
            <a:ext cx="7086598" cy="53149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67492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3703</TotalTime>
  <Words>801</Words>
  <Application>Microsoft Office PowerPoint</Application>
  <PresentationFormat>Widescreen</PresentationFormat>
  <Paragraphs>194</Paragraphs>
  <Slides>28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28</vt:i4>
      </vt:variant>
    </vt:vector>
  </HeadingPairs>
  <TitlesOfParts>
    <vt:vector size="37" baseType="lpstr">
      <vt:lpstr>Arial</vt:lpstr>
      <vt:lpstr>Calibri</vt:lpstr>
      <vt:lpstr>Corbel</vt:lpstr>
      <vt:lpstr>MS Outlook</vt:lpstr>
      <vt:lpstr>Wingdings</vt:lpstr>
      <vt:lpstr>Wingdings 2</vt:lpstr>
      <vt:lpstr>Wingdings 3</vt:lpstr>
      <vt:lpstr>Module</vt:lpstr>
      <vt:lpstr>1_Module</vt:lpstr>
      <vt:lpstr>PowerPoint Presentation</vt:lpstr>
      <vt:lpstr>  Snimanje fono izveštaja</vt:lpstr>
      <vt:lpstr>  Fono izveštaj</vt:lpstr>
      <vt:lpstr> Fono izveštaj</vt:lpstr>
      <vt:lpstr> Fono izveštaj</vt:lpstr>
      <vt:lpstr>  Fono uključenje</vt:lpstr>
      <vt:lpstr> Fono uključenje</vt:lpstr>
      <vt:lpstr> Fono uključenje</vt:lpstr>
      <vt:lpstr> Fono uključenje</vt:lpstr>
      <vt:lpstr>  Priprema i izrada košuljice</vt:lpstr>
      <vt:lpstr> Košuljica - primer</vt:lpstr>
      <vt:lpstr> Emitovanje</vt:lpstr>
      <vt:lpstr>  Emitovanje (posada režije)</vt:lpstr>
      <vt:lpstr> Posada režije u emitovanju</vt:lpstr>
      <vt:lpstr>  Emitovanje (ekipa studija)</vt:lpstr>
      <vt:lpstr> Ekipa studija u emitovanju</vt:lpstr>
      <vt:lpstr> Specijalna emisija - IZBORNA NOĆ</vt:lpstr>
      <vt:lpstr> Specijalna emisija - IZBORNA NOĆ</vt:lpstr>
      <vt:lpstr> Specijalna emisija - IZBORNA NOĆ</vt:lpstr>
      <vt:lpstr> Specijalna emisija - IZBORNA NOĆ</vt:lpstr>
      <vt:lpstr> Specijalna emisija - IZBORNA NOĆ</vt:lpstr>
      <vt:lpstr> Specijalna emisija - IZBORNA NOĆ</vt:lpstr>
      <vt:lpstr> Specijalna emisija - IZBORNA NOĆ</vt:lpstr>
      <vt:lpstr> Specijalna emisija - IZBORNA NOĆ</vt:lpstr>
      <vt:lpstr> Specijalna emisija - IZBORNA NOĆ</vt:lpstr>
      <vt:lpstr> Specijalna emisija - IZBORNA NOĆ</vt:lpstr>
      <vt:lpstr> Specijalna emisija - IZBORNA NOĆ</vt:lpstr>
      <vt:lpstr> Specijalna emisija - IZBORNA NOĆ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729</cp:revision>
  <dcterms:created xsi:type="dcterms:W3CDTF">2006-08-16T00:00:00Z</dcterms:created>
  <dcterms:modified xsi:type="dcterms:W3CDTF">2024-08-05T15:28:08Z</dcterms:modified>
</cp:coreProperties>
</file>