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80" r:id="rId2"/>
    <p:sldMasterId id="2147483792" r:id="rId3"/>
    <p:sldMasterId id="2147483804" r:id="rId4"/>
    <p:sldMasterId id="2147483816" r:id="rId5"/>
  </p:sldMasterIdLst>
  <p:notesMasterIdLst>
    <p:notesMasterId r:id="rId22"/>
  </p:notesMasterIdLst>
  <p:sldIdLst>
    <p:sldId id="307" r:id="rId6"/>
    <p:sldId id="308" r:id="rId7"/>
    <p:sldId id="337" r:id="rId8"/>
    <p:sldId id="309" r:id="rId9"/>
    <p:sldId id="310" r:id="rId10"/>
    <p:sldId id="322" r:id="rId11"/>
    <p:sldId id="338" r:id="rId12"/>
    <p:sldId id="339" r:id="rId13"/>
    <p:sldId id="340" r:id="rId14"/>
    <p:sldId id="333" r:id="rId15"/>
    <p:sldId id="325" r:id="rId16"/>
    <p:sldId id="312" r:id="rId17"/>
    <p:sldId id="319" r:id="rId18"/>
    <p:sldId id="320" r:id="rId19"/>
    <p:sldId id="326" r:id="rId20"/>
    <p:sldId id="32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269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366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030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22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86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6987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8207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105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1157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0329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2031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850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3971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4736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9180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8622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4120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206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0028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6441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3826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91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097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936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92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10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563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07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4406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728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533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089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759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8798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866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1301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18643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21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2237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0225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9740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6806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3034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508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174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57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93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648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11" Type="http://schemas.openxmlformats.org/officeDocument/2006/relationships/image" Target="../media/image12.jpg"/><Relationship Id="rId5" Type="http://schemas.openxmlformats.org/officeDocument/2006/relationships/image" Target="../media/image6.jpe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Relationship Id="rId1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gif"/><Relationship Id="rId9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858000" cy="533400"/>
          </a:xfrm>
        </p:spPr>
        <p:txBody>
          <a:bodyPr>
            <a:noAutofit/>
          </a:bodyPr>
          <a:lstStyle/>
          <a:p>
            <a:pPr algn="ctr"/>
            <a:r>
              <a:rPr lang="sr-Latn-RS" sz="2800" b="1" dirty="0">
                <a:solidFill>
                  <a:schemeClr val="tx1"/>
                </a:solidFill>
              </a:rPr>
              <a:t>Metodske jedinice u prolećnom semestru ...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76200"/>
            <a:ext cx="4953000" cy="4953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4768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Kolokvijum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57200" y="1524000"/>
            <a:ext cx="10591800" cy="4214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endParaRPr lang="sr-Latn-RS" b="1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b="1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Kolokvijum se radi na pretposlednjem ili poslednjem času u prolećnom semestru</a:t>
            </a:r>
            <a:endParaRPr lang="sr-Latn-RS" sz="2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sz="400" u="sng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sz="400" u="sng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sr-Latn-RS" sz="2400" b="1" i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Student ne može pristupiti usmenom delu ukoliko nije osvojio prelaznu ocenu na kolokvijumu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sr-Latn-RS" b="1" i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Clr>
                <a:schemeClr val="tx1"/>
              </a:buClr>
              <a:buFont typeface="Symbol"/>
              <a:buChar char=""/>
            </a:pPr>
            <a:r>
              <a:rPr lang="sr-Latn-CS" sz="2400" dirty="0">
                <a:solidFill>
                  <a:srgbClr val="FF0000"/>
                </a:solidFill>
              </a:rPr>
              <a:t> </a:t>
            </a:r>
            <a:r>
              <a:rPr lang="sr-Latn-CS" sz="2400" b="1" u="sng" dirty="0">
                <a:solidFill>
                  <a:prstClr val="black"/>
                </a:solidFill>
              </a:rPr>
              <a:t>Ukoliko student ne izađe ili položi ispit u junskom roku </a:t>
            </a:r>
            <a:r>
              <a:rPr lang="sr-Latn-CS" sz="2400" dirty="0">
                <a:solidFill>
                  <a:prstClr val="black"/>
                </a:solidFill>
              </a:rPr>
              <a:t>– </a:t>
            </a:r>
            <a:r>
              <a:rPr lang="sr-Latn-CS" sz="2400" b="1" u="sng" dirty="0">
                <a:solidFill>
                  <a:srgbClr val="C00000"/>
                </a:solidFill>
              </a:rPr>
              <a:t>obnavlja godinu</a:t>
            </a:r>
            <a:r>
              <a:rPr lang="sr-Latn-CS" sz="2400" dirty="0">
                <a:solidFill>
                  <a:srgbClr val="C00000"/>
                </a:solidFill>
              </a:rPr>
              <a:t>!!!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i="1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663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110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5267490"/>
              </p:ext>
            </p:extLst>
          </p:nvPr>
        </p:nvGraphicFramePr>
        <p:xfrm>
          <a:off x="381000" y="2133600"/>
          <a:ext cx="11201400" cy="324791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76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5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8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5057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3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 – III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7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73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februar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Produkciona analiza emisije VESTI/DNEVNIK na izabranom primeru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73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mart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Produkcioni plan realizacije emisije IZBORI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79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april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Navesti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primarne i sekundarne troškove na zadatom primeru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91440" marB="9144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476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11887200" cy="5334000"/>
          </a:xfrm>
        </p:spPr>
        <p:txBody>
          <a:bodyPr>
            <a:normAutofit/>
          </a:bodyPr>
          <a:lstStyle/>
          <a:p>
            <a:pPr marL="688975" lvl="1" indent="-327025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00720"/>
              </p:ext>
            </p:extLst>
          </p:nvPr>
        </p:nvGraphicFramePr>
        <p:xfrm>
          <a:off x="609600" y="2362200"/>
          <a:ext cx="10744200" cy="38671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80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41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736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3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Kolokvijum</a:t>
                      </a:r>
                      <a:r>
                        <a:rPr lang="sr-Latn-CS" sz="20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– III godina, </a:t>
                      </a:r>
                      <a:r>
                        <a:rPr lang="sr-Latn-CS" sz="20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prolećni semestar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15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i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Izrada kalkulacije na zadati TV projekat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Analiziraj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izračunaj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troškove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proizvodnje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premijernog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emitovanja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TV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emisije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...,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reprizno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emitovanje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ukupne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troškove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proizvodnje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emitovanja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na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dnevnom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nedeljnom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mesečnom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/>
                          <a:ea typeface="Times New Roman"/>
                          <a:cs typeface="Arial"/>
                        </a:rPr>
                        <a:t>nivou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.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631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24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1666" y="1543051"/>
            <a:ext cx="9292468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1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2500" y="1524001"/>
            <a:ext cx="9310800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1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6601" y="1520671"/>
            <a:ext cx="9542598" cy="5188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33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5485" y="1600200"/>
            <a:ext cx="9160719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80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257800"/>
          </a:xfrm>
        </p:spPr>
        <p:txBody>
          <a:bodyPr>
            <a:normAutofit fontScale="85000" lnSpcReduction="10000"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800" dirty="0">
                <a:latin typeface="Corbel" pitchFamily="34" charset="0"/>
              </a:rPr>
              <a:t>Spoznati tehnološki proces proizvodnje i emitovanja </a:t>
            </a:r>
            <a:r>
              <a:rPr lang="sr-Latn-RS" sz="2800" dirty="0">
                <a:latin typeface="Corbel" pitchFamily="34" charset="0"/>
              </a:rPr>
              <a:t>vesti</a:t>
            </a:r>
            <a:r>
              <a:rPr lang="vi-VN" sz="2800" dirty="0">
                <a:latin typeface="Corbel" pitchFamily="34" charset="0"/>
              </a:rPr>
              <a:t>; utvrditi elemente i ustanoviti model izrade kalkulacije troškova proizvodnje i emitovanja TV emisije/TV programa</a:t>
            </a:r>
            <a:endParaRPr lang="sr-Latn-RS" sz="28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900" dirty="0"/>
              <a:t> 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1200" dirty="0">
              <a:latin typeface="Corbel" pitchFamily="34" charset="0"/>
            </a:endParaRPr>
          </a:p>
          <a:p>
            <a:pPr marL="1174750" lvl="3" indent="-277813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800" dirty="0"/>
              <a:t>Stečena znanja o tehnološkom procesu proizvodnje i emitovanja vesti i izradi kalkulacije proizvodnje i emitovanja TV emisije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b="1" dirty="0"/>
              <a:t>         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600" b="1" dirty="0"/>
              <a:t>           </a:t>
            </a:r>
            <a:r>
              <a:rPr lang="hr-HR" b="1" dirty="0"/>
              <a:t>Literatura:</a:t>
            </a:r>
            <a:endParaRPr lang="hr-HR" sz="2600" b="1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1. Kajganić P. (2010) </a:t>
            </a:r>
            <a:r>
              <a:rPr lang="hr-HR" b="1" dirty="0"/>
              <a:t>TV produkcija 2</a:t>
            </a:r>
            <a:r>
              <a:rPr lang="hr-HR" dirty="0"/>
              <a:t>, ShopMyBook, Puurs, Belgium </a:t>
            </a:r>
          </a:p>
          <a:p>
            <a:pPr marL="1163638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2. Leksikon (1993) </a:t>
            </a:r>
            <a:r>
              <a:rPr lang="hr-HR" b="1" dirty="0"/>
              <a:t>Leksikon filmskih i TV pojmova 1</a:t>
            </a:r>
            <a:r>
              <a:rPr lang="hr-HR" dirty="0"/>
              <a:t>, Naučna knjiga, Univerzitet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dirty="0"/>
              <a:t>3. Leksikon (1997) </a:t>
            </a:r>
            <a:r>
              <a:rPr lang="hr-HR" b="1" dirty="0"/>
              <a:t>Leksikon filmskih i TV pojmova 2</a:t>
            </a:r>
            <a:r>
              <a:rPr lang="hr-HR" dirty="0"/>
              <a:t>, Univerzitet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12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11000" cy="5105400"/>
          </a:xfrm>
        </p:spPr>
        <p:txBody>
          <a:bodyPr>
            <a:normAutofit/>
          </a:bodyPr>
          <a:lstStyle/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0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STATUS PREDMETA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b="1" dirty="0">
              <a:solidFill>
                <a:prstClr val="black"/>
              </a:solidFill>
              <a:latin typeface="Corbel" pitchFamily="34" charset="0"/>
            </a:endParaRPr>
          </a:p>
          <a:p>
            <a:pPr marL="1174750" lvl="3" indent="-277813" algn="just">
              <a:lnSpc>
                <a:spcPct val="120000"/>
              </a:lnSpc>
              <a:spcBef>
                <a:spcPts val="0"/>
              </a:spcBef>
              <a:buClr>
                <a:prstClr val="black"/>
              </a:buClr>
              <a:buSzPct val="80000"/>
              <a:buFont typeface="Arial" pitchFamily="34" charset="0"/>
              <a:buChar char="•"/>
            </a:pPr>
            <a:r>
              <a:rPr lang="sr-Latn-CS" sz="2400" b="1" u="sng" dirty="0">
                <a:solidFill>
                  <a:srgbClr val="C00000"/>
                </a:solidFill>
              </a:rPr>
              <a:t>Glavni predmet </a:t>
            </a:r>
            <a:r>
              <a:rPr lang="sr-Latn-CS" sz="2400" dirty="0">
                <a:solidFill>
                  <a:prstClr val="black"/>
                </a:solidFill>
              </a:rPr>
              <a:t>za studijski program PUM </a:t>
            </a:r>
          </a:p>
          <a:p>
            <a:pPr marL="1174750" lvl="3" indent="-277813" algn="just">
              <a:lnSpc>
                <a:spcPct val="12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>
                <a:solidFill>
                  <a:prstClr val="black"/>
                </a:solidFill>
              </a:rPr>
              <a:t>Prvi i jedini rok za polaganje – </a:t>
            </a:r>
            <a:r>
              <a:rPr lang="sr-Latn-CS" sz="2400" b="1" dirty="0">
                <a:solidFill>
                  <a:srgbClr val="C00000"/>
                </a:solidFill>
              </a:rPr>
              <a:t>junski rok!</a:t>
            </a:r>
          </a:p>
          <a:p>
            <a:pPr marL="1174750" lvl="3" indent="-277813" algn="just">
              <a:lnSpc>
                <a:spcPct val="120000"/>
              </a:lnSpc>
              <a:spcBef>
                <a:spcPts val="0"/>
              </a:spcBef>
              <a:buClr>
                <a:prstClr val="black"/>
              </a:buClr>
              <a:buSzPct val="80000"/>
              <a:buFont typeface="Arial" pitchFamily="34" charset="0"/>
              <a:buChar char="•"/>
            </a:pPr>
            <a:r>
              <a:rPr lang="sr-Latn-CS" sz="2400" dirty="0">
                <a:solidFill>
                  <a:srgbClr val="FF0000"/>
                </a:solidFill>
              </a:rPr>
              <a:t> </a:t>
            </a:r>
            <a:r>
              <a:rPr lang="sr-Latn-CS" sz="2400" dirty="0">
                <a:solidFill>
                  <a:prstClr val="black"/>
                </a:solidFill>
              </a:rPr>
              <a:t>Ukoliko student ne izađe ili položi ispit u junskom roku – </a:t>
            </a:r>
            <a:r>
              <a:rPr lang="sr-Latn-CS" sz="2400" b="1" u="sng" dirty="0">
                <a:solidFill>
                  <a:srgbClr val="C00000"/>
                </a:solidFill>
              </a:rPr>
              <a:t>obnavlja godinu</a:t>
            </a:r>
            <a:r>
              <a:rPr lang="sr-Latn-CS" sz="2400" dirty="0">
                <a:solidFill>
                  <a:srgbClr val="C00000"/>
                </a:solidFill>
              </a:rPr>
              <a:t>!!!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1494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8872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vesti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734800" cy="5257800"/>
          </a:xfrm>
        </p:spPr>
        <p:txBody>
          <a:bodyPr>
            <a:normAutofit/>
          </a:bodyPr>
          <a:lstStyle/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Agencijski servis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Zakazivanje/planiranje/snimanje ENG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Snimanje agencijskih vesti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Montaža / obrada materijala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Obrada teksta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Priprema aplikacija/kvotera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Priprema potpisa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Snimanje fono izveštaja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Fono uključenje</a:t>
            </a: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Priprema i izrada košuljice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Poslednja vest - uživo 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Živo uključenje</a:t>
            </a:r>
          </a:p>
          <a:p>
            <a:pPr marL="355600" lvl="1" indent="-177800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Poslednja vest - krol</a:t>
            </a:r>
            <a:endParaRPr lang="vi-VN" sz="22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601" y="2686811"/>
            <a:ext cx="4869897" cy="241780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0370" y="2577845"/>
            <a:ext cx="5297216" cy="263914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64" y="2294467"/>
            <a:ext cx="4970750" cy="331076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670" y="2278945"/>
            <a:ext cx="5013436" cy="334229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2216" y="1688846"/>
            <a:ext cx="3306425" cy="496897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340" y="2307624"/>
            <a:ext cx="5719359" cy="318806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342" y="2282589"/>
            <a:ext cx="5765284" cy="318806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8867" y="1921256"/>
            <a:ext cx="5297216" cy="397291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340" y="1828800"/>
            <a:ext cx="5675589" cy="425669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4724" y="1968501"/>
            <a:ext cx="4947746" cy="397291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4902" y="1967194"/>
            <a:ext cx="5316677" cy="3987508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161" y="2456540"/>
            <a:ext cx="6005482" cy="329995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340" y="1804730"/>
            <a:ext cx="5586263" cy="444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8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Kalkulacija troškova proizvodnje i emitovanja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11658600" cy="5257800"/>
          </a:xfrm>
        </p:spPr>
        <p:txBody>
          <a:bodyPr>
            <a:normAutofit/>
          </a:bodyPr>
          <a:lstStyle/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Elementi kalkulacije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Primarni troškovi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Sekundarni troškovi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Model kalkulacije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Ulazni podaci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Ostali troškovi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RS" sz="2200" dirty="0">
                <a:latin typeface="Corbel" pitchFamily="34" charset="0"/>
              </a:rPr>
              <a:t>Formiranje indeksa za sekundarne troškove</a:t>
            </a:r>
            <a:endParaRPr lang="vi-VN" sz="2200" dirty="0">
              <a:latin typeface="Corbel" pitchFamily="34" charset="0"/>
            </a:endParaRP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solidFill>
                  <a:prstClr val="black"/>
                </a:solidFill>
              </a:rPr>
              <a:t>Registrovanje troškova</a:t>
            </a: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solidFill>
                  <a:prstClr val="black"/>
                </a:solidFill>
              </a:rPr>
              <a:t>Metoda izrade</a:t>
            </a:r>
          </a:p>
          <a:p>
            <a:pPr marL="355600" lvl="1" indent="-177800">
              <a:lnSpc>
                <a:spcPct val="15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200" dirty="0">
                <a:solidFill>
                  <a:prstClr val="black"/>
                </a:solidFill>
              </a:rPr>
              <a:t>Analiza troškova</a:t>
            </a: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451" y="2033588"/>
            <a:ext cx="2979131" cy="36307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2599" y="2452688"/>
            <a:ext cx="4056991" cy="270195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2663" y="3100390"/>
            <a:ext cx="4594247" cy="20264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832" y="2605089"/>
            <a:ext cx="4438735" cy="295526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5154" y="2572008"/>
            <a:ext cx="4480485" cy="298347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5154" y="3176589"/>
            <a:ext cx="4483847" cy="168872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2661" y="2782859"/>
            <a:ext cx="4746339" cy="251619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5711" y="1676400"/>
            <a:ext cx="3546315" cy="5013398"/>
          </a:xfrm>
          <a:prstGeom prst="rect">
            <a:avLst/>
          </a:prstGeom>
        </p:spPr>
      </p:pic>
      <p:pic>
        <p:nvPicPr>
          <p:cNvPr id="26" name="Content Placeholder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0656" y="1849885"/>
            <a:ext cx="3905994" cy="4821159"/>
          </a:xfrm>
          <a:prstGeom prst="rect">
            <a:avLst/>
          </a:prstGeom>
        </p:spPr>
      </p:pic>
      <p:pic>
        <p:nvPicPr>
          <p:cNvPr id="27" name="Content Placeholder 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9411" y="2782860"/>
            <a:ext cx="4230636" cy="300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4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94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1735</TotalTime>
  <Words>578</Words>
  <Application>Microsoft Office PowerPoint</Application>
  <PresentationFormat>Widescreen</PresentationFormat>
  <Paragraphs>172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Calibri</vt:lpstr>
      <vt:lpstr>Corbel</vt:lpstr>
      <vt:lpstr>Symbol</vt:lpstr>
      <vt:lpstr>Wingdings</vt:lpstr>
      <vt:lpstr>Wingdings 2</vt:lpstr>
      <vt:lpstr>Wingdings 3</vt:lpstr>
      <vt:lpstr>Module</vt:lpstr>
      <vt:lpstr>2_Module</vt:lpstr>
      <vt:lpstr>3_Module</vt:lpstr>
      <vt:lpstr>4_Module</vt:lpstr>
      <vt:lpstr>5_Module</vt:lpstr>
      <vt:lpstr>PowerPoint Presentation</vt:lpstr>
      <vt:lpstr>O predmetu ...</vt:lpstr>
      <vt:lpstr>O predmetu ...</vt:lpstr>
      <vt:lpstr>Tehnološki proces proizvodnje i emitovanja vesti</vt:lpstr>
      <vt:lpstr>Kalkulacija troškova proizvodnje i emitovanja programa</vt:lpstr>
      <vt:lpstr>Predispitni bodovi </vt:lpstr>
      <vt:lpstr>Tabela bodova i ocena</vt:lpstr>
      <vt:lpstr>Prisustvo na času</vt:lpstr>
      <vt:lpstr>Izrada mesečnih zadataka</vt:lpstr>
      <vt:lpstr>Kolokvijum</vt:lpstr>
      <vt:lpstr>Predispitne obaveze</vt:lpstr>
      <vt:lpstr>Predispitne obaveze</vt:lpstr>
      <vt:lpstr>www.tvprodukcija.com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480</cp:revision>
  <dcterms:created xsi:type="dcterms:W3CDTF">2006-08-16T00:00:00Z</dcterms:created>
  <dcterms:modified xsi:type="dcterms:W3CDTF">2024-08-06T17:19:49Z</dcterms:modified>
</cp:coreProperties>
</file>