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8"/>
  </p:notesMasterIdLst>
  <p:sldIdLst>
    <p:sldId id="326" r:id="rId2"/>
    <p:sldId id="293" r:id="rId3"/>
    <p:sldId id="322" r:id="rId4"/>
    <p:sldId id="323" r:id="rId5"/>
    <p:sldId id="294" r:id="rId6"/>
    <p:sldId id="267" r:id="rId7"/>
    <p:sldId id="324" r:id="rId8"/>
    <p:sldId id="325" r:id="rId9"/>
    <p:sldId id="305" r:id="rId10"/>
    <p:sldId id="306" r:id="rId11"/>
    <p:sldId id="307" r:id="rId12"/>
    <p:sldId id="308" r:id="rId13"/>
    <p:sldId id="309" r:id="rId14"/>
    <p:sldId id="310" r:id="rId15"/>
    <p:sldId id="311" r:id="rId16"/>
    <p:sldId id="30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05-Aug-24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CB385E-408D-4944-8CAD-49125B1CF0D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0" y="1501900"/>
            <a:ext cx="5693463" cy="251460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sr-Latn-RS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KALKULACIJA TROŠKOVA </a:t>
            </a:r>
            <a:br>
              <a:rPr lang="sr-Latn-RS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sr-Latn-RS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PROIZVODNJE I EMITOVANJA </a:t>
            </a:r>
            <a:br>
              <a:rPr lang="sr-Latn-RS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sr-Latn-RS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TV EMISIJE / TV PROGRAMA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700" b="1" i="0" u="none" strike="noStrike" kern="1200" cap="none" spc="0" normalizeH="0" baseline="0" noProof="0" dirty="0">
              <a:ln>
                <a:noFill/>
              </a:ln>
              <a:solidFill>
                <a:srgbClr val="F0AD00">
                  <a:satMod val="150000"/>
                </a:srgbClr>
              </a:solidFill>
              <a:effectLst/>
              <a:uLnTx/>
              <a:uFillTx/>
              <a:latin typeface="Corbel"/>
              <a:ea typeface="+mj-ea"/>
              <a:cs typeface="+mj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54797"/>
            <a:ext cx="3983939" cy="485534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14800" y="5638800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Budžetiranje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7739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3119" y="85725"/>
            <a:ext cx="8952681" cy="669607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8D8158C7-2B97-12BB-66F8-A2018790C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76200"/>
            <a:ext cx="9829800" cy="1252728"/>
          </a:xfrm>
        </p:spPr>
        <p:txBody>
          <a:bodyPr>
            <a:normAutofit fontScale="90000"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BUDŽETIRANJE</a:t>
            </a:r>
            <a:b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primer TV tarifnika</a:t>
            </a:r>
            <a:b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sr-Latn-RS" sz="2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(međusobni odnosi naknada)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323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0" y="76200"/>
            <a:ext cx="7210425" cy="669667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167C857-F9B0-C906-AFC5-40443F9A1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76200"/>
            <a:ext cx="9829800" cy="1252728"/>
          </a:xfrm>
        </p:spPr>
        <p:txBody>
          <a:bodyPr>
            <a:normAutofit fontScale="90000"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BUDŽETIRANJE</a:t>
            </a:r>
            <a:b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primer TV tarifnika</a:t>
            </a:r>
            <a:b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sr-Latn-RS" sz="2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(međusobni odnosi naknada)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08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1" y="76200"/>
            <a:ext cx="8458200" cy="665977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1E616A0-DC83-5330-A119-F97CD631A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76200"/>
            <a:ext cx="9829800" cy="1252728"/>
          </a:xfrm>
        </p:spPr>
        <p:txBody>
          <a:bodyPr>
            <a:normAutofit fontScale="90000"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BUDŽETIRANJE</a:t>
            </a:r>
            <a:b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primer TV tarifnika</a:t>
            </a:r>
            <a:b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sr-Latn-RS" sz="2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(međusobni odnosi naknada)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91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2600" y="95250"/>
            <a:ext cx="6543675" cy="6670149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9AED607-75D2-1284-C449-5DE9F176F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76200"/>
            <a:ext cx="9829800" cy="1252728"/>
          </a:xfrm>
        </p:spPr>
        <p:txBody>
          <a:bodyPr>
            <a:normAutofit fontScale="90000"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BUDŽETIRANJE</a:t>
            </a:r>
            <a:b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primer TV tarifnika</a:t>
            </a:r>
            <a:b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sr-Latn-RS" sz="2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(međusobni odnosi naknada)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24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76200"/>
            <a:ext cx="7467600" cy="6681211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1C32DE1-4AC2-B35F-84C3-6C6C2CC4B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76200"/>
            <a:ext cx="9829800" cy="1252728"/>
          </a:xfrm>
        </p:spPr>
        <p:txBody>
          <a:bodyPr>
            <a:normAutofit fontScale="90000"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BUDŽETIRANJE</a:t>
            </a:r>
            <a:b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primer TV tarifnika</a:t>
            </a:r>
            <a:b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sr-Latn-RS" sz="2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(međusobni odnosi naknada)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46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BUDŽETIRANJE</a:t>
            </a:r>
            <a:b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primer TV tarifnika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EFC198-D596-EB55-C6BD-B0372B516B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299484"/>
            <a:ext cx="8534400" cy="6259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191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BUDŽETIRANJE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3012" y="1573212"/>
            <a:ext cx="4827588" cy="4827588"/>
          </a:xfrm>
        </p:spPr>
      </p:pic>
    </p:spTree>
    <p:extLst>
      <p:ext uri="{BB962C8B-B14F-4D97-AF65-F5344CB8AC3E}">
        <p14:creationId xmlns:p14="http://schemas.microsoft.com/office/powerpoint/2010/main" val="3373648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Analiza troškova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000" y="1587349"/>
            <a:ext cx="6991350" cy="5121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930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Analiza troškova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6164" y="1600200"/>
            <a:ext cx="8899672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2162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Analiza troškova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57625" y="1676400"/>
            <a:ext cx="4191000" cy="609601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dirty="0">
                <a:solidFill>
                  <a:prstClr val="white"/>
                </a:solidFill>
              </a:rPr>
              <a:t>	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68305" y="1790225"/>
            <a:ext cx="608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solidFill>
                  <a:prstClr val="white"/>
                </a:solidFill>
              </a:rPr>
              <a:t>GT</a:t>
            </a:r>
            <a:endParaRPr lang="en-US" sz="2000" b="1" dirty="0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76825" y="1769507"/>
            <a:ext cx="3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000" b="1" dirty="0">
                <a:solidFill>
                  <a:prstClr val="white"/>
                </a:solidFill>
              </a:rPr>
              <a:t>=</a:t>
            </a:r>
            <a:endParaRPr lang="en-US" sz="2000" b="1" dirty="0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48394" y="1769507"/>
            <a:ext cx="24002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400" b="1" dirty="0">
                <a:solidFill>
                  <a:prstClr val="white"/>
                </a:solidFill>
              </a:rPr>
              <a:t>MT x 12 meseci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857625" y="2499210"/>
            <a:ext cx="4191000" cy="85359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dirty="0">
                <a:solidFill>
                  <a:prstClr val="white"/>
                </a:solidFill>
              </a:rPr>
              <a:t>	</a:t>
            </a: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610225" y="2933699"/>
            <a:ext cx="19812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462049" y="2668487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solidFill>
                  <a:prstClr val="white"/>
                </a:solidFill>
              </a:rPr>
              <a:t>DT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24207" y="2699265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>
                <a:solidFill>
                  <a:prstClr val="white"/>
                </a:solidFill>
              </a:rPr>
              <a:t>=</a:t>
            </a:r>
            <a:endParaRPr lang="en-US" sz="2000" b="1" dirty="0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25535" y="249921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400" b="1" dirty="0">
                <a:solidFill>
                  <a:prstClr val="white"/>
                </a:solidFill>
              </a:rPr>
              <a:t>MT</a:t>
            </a:r>
            <a:endParaRPr lang="en-US" sz="2000" b="1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68397" y="2891135"/>
            <a:ext cx="1154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sz="2000" b="1" dirty="0">
                <a:solidFill>
                  <a:prstClr val="white"/>
                </a:solidFill>
              </a:rPr>
              <a:t>30 </a:t>
            </a:r>
            <a:r>
              <a:rPr lang="sr-Latn-RS" sz="2400" b="1" dirty="0">
                <a:solidFill>
                  <a:prstClr val="white"/>
                </a:solidFill>
              </a:rPr>
              <a:t>dana</a:t>
            </a:r>
            <a:endParaRPr lang="en-US" sz="2000" b="1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857625" y="3566010"/>
            <a:ext cx="4191000" cy="85359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dirty="0">
                <a:solidFill>
                  <a:prstClr val="white"/>
                </a:solidFill>
              </a:rPr>
              <a:t>	</a:t>
            </a: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19" name="Straight Connector 18"/>
          <p:cNvCxnSpPr>
            <a:cxnSpLocks/>
            <a:stCxn id="21" idx="3"/>
          </p:cNvCxnSpPr>
          <p:nvPr/>
        </p:nvCxnSpPr>
        <p:spPr>
          <a:xfrm>
            <a:off x="4649233" y="3974780"/>
            <a:ext cx="327556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10815" y="3794237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solidFill>
                  <a:prstClr val="white"/>
                </a:solidFill>
              </a:rPr>
              <a:t>hT</a:t>
            </a:r>
            <a:endParaRPr lang="en-US" sz="2000" b="1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329915" y="3774725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>
                <a:solidFill>
                  <a:prstClr val="white"/>
                </a:solidFill>
              </a:rPr>
              <a:t>=</a:t>
            </a:r>
            <a:endParaRPr lang="en-US" sz="2000" b="1" dirty="0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15000" y="356601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400" b="1" dirty="0">
                <a:solidFill>
                  <a:prstClr val="white"/>
                </a:solidFill>
              </a:rPr>
              <a:t>DT</a:t>
            </a:r>
            <a:endParaRPr lang="en-US" sz="2000" b="1" dirty="0">
              <a:solidFill>
                <a:prstClr val="white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46935" y="3974710"/>
            <a:ext cx="3459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sz="2400" b="1" dirty="0">
                <a:solidFill>
                  <a:prstClr val="white"/>
                </a:solidFill>
              </a:rPr>
              <a:t>sati dnevnog emitovanja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800569" y="4648201"/>
            <a:ext cx="4248055" cy="887969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dirty="0">
                <a:solidFill>
                  <a:prstClr val="white"/>
                </a:solidFill>
              </a:rPr>
              <a:t>	</a:t>
            </a: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5343525" y="5116126"/>
            <a:ext cx="19812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071630" y="4892129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solidFill>
                  <a:prstClr val="white"/>
                </a:solidFill>
              </a:rPr>
              <a:t>mT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619625" y="4876800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>
                <a:solidFill>
                  <a:prstClr val="white"/>
                </a:solidFill>
              </a:rPr>
              <a:t>=</a:t>
            </a:r>
            <a:endParaRPr lang="en-US" sz="2000" b="1" dirty="0">
              <a:solidFill>
                <a:prstClr val="white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652050" y="46482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400" b="1" dirty="0">
                <a:solidFill>
                  <a:prstClr val="white"/>
                </a:solidFill>
              </a:rPr>
              <a:t>hT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567730" y="5105400"/>
            <a:ext cx="15327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sz="2400" b="1" dirty="0">
                <a:solidFill>
                  <a:prstClr val="white"/>
                </a:solidFill>
              </a:rPr>
              <a:t>60 minuta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800570" y="5699610"/>
            <a:ext cx="4248054" cy="85359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dirty="0">
                <a:solidFill>
                  <a:prstClr val="white"/>
                </a:solidFill>
              </a:rPr>
              <a:t>	</a:t>
            </a: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5257800" y="6134099"/>
            <a:ext cx="19812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114800" y="5899665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solidFill>
                  <a:prstClr val="white"/>
                </a:solidFill>
              </a:rPr>
              <a:t>sT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578353" y="5926350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>
                <a:solidFill>
                  <a:prstClr val="white"/>
                </a:solidFill>
              </a:rPr>
              <a:t>=</a:t>
            </a:r>
            <a:endParaRPr lang="en-US" sz="2000" b="1" dirty="0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573110" y="569961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400" b="1" dirty="0">
                <a:solidFill>
                  <a:prstClr val="white"/>
                </a:solidFill>
              </a:rPr>
              <a:t>mT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406890" y="6096000"/>
            <a:ext cx="16113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sz="2400" b="1" dirty="0">
                <a:solidFill>
                  <a:prstClr val="white"/>
                </a:solidFill>
              </a:rPr>
              <a:t>60 sekundi</a:t>
            </a:r>
            <a:endParaRPr lang="en-US" sz="24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937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0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000"/>
                            </p:stCondLst>
                            <p:childTnLst>
                              <p:par>
                                <p:cTn id="1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6000"/>
                            </p:stCondLst>
                            <p:childTnLst>
                              <p:par>
                                <p:cTn id="1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000"/>
                            </p:stCondLst>
                            <p:childTnLst>
                              <p:par>
                                <p:cTn id="1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4000"/>
                            </p:stCondLst>
                            <p:childTnLst>
                              <p:par>
                                <p:cTn id="1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6000"/>
                            </p:stCondLst>
                            <p:childTnLst>
                              <p:par>
                                <p:cTn id="1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9" grpId="0"/>
      <p:bldP spid="10" grpId="0"/>
      <p:bldP spid="12" grpId="0" animBg="1"/>
      <p:bldP spid="14" grpId="0"/>
      <p:bldP spid="15" grpId="0"/>
      <p:bldP spid="16" grpId="0"/>
      <p:bldP spid="17" grpId="0"/>
      <p:bldP spid="18" grpId="0" animBg="1"/>
      <p:bldP spid="20" grpId="0"/>
      <p:bldP spid="21" grpId="0"/>
      <p:bldP spid="22" grpId="0"/>
      <p:bldP spid="23" grpId="0"/>
      <p:bldP spid="32" grpId="0" animBg="1"/>
      <p:bldP spid="34" grpId="0"/>
      <p:bldP spid="35" grpId="0"/>
      <p:bldP spid="36" grpId="0"/>
      <p:bldP spid="37" grpId="0"/>
      <p:bldP spid="38" grpId="0" animBg="1"/>
      <p:bldP spid="40" grpId="0"/>
      <p:bldP spid="41" grpId="0"/>
      <p:bldP spid="42" grpId="0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Minimalna ili početna cena sekunde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1"/>
            <a:ext cx="11353800" cy="5181599"/>
          </a:xfrm>
        </p:spPr>
        <p:txBody>
          <a:bodyPr/>
          <a:lstStyle/>
          <a:p>
            <a:pPr>
              <a:buClrTx/>
              <a:buFont typeface="Wingdings" pitchFamily="2" charset="2"/>
              <a:buChar char="q"/>
            </a:pPr>
            <a:r>
              <a:rPr lang="sr-Latn-RS" sz="2400" b="1" dirty="0"/>
              <a:t>Javni servis – 10% (6 min/h)*</a:t>
            </a:r>
          </a:p>
          <a:p>
            <a:pPr marL="118872" indent="0">
              <a:buNone/>
            </a:pPr>
            <a:endParaRPr lang="sr-Latn-RS" dirty="0"/>
          </a:p>
          <a:p>
            <a:endParaRPr lang="sr-Latn-RS" dirty="0"/>
          </a:p>
          <a:p>
            <a:endParaRPr lang="sr-Latn-RS" dirty="0"/>
          </a:p>
          <a:p>
            <a:pPr marL="118872" indent="0">
              <a:buNone/>
            </a:pPr>
            <a:endParaRPr lang="sr-Latn-RS" sz="1100" dirty="0"/>
          </a:p>
          <a:p>
            <a:pPr>
              <a:buClrTx/>
              <a:buFont typeface="Wingdings" pitchFamily="2" charset="2"/>
              <a:buChar char="q"/>
            </a:pPr>
            <a:r>
              <a:rPr lang="sr-Latn-RS" sz="2400" b="1" dirty="0"/>
              <a:t>Komercijalna TV- 20% (12min/h)*</a:t>
            </a:r>
          </a:p>
          <a:p>
            <a:pPr marL="118872" indent="0">
              <a:buNone/>
            </a:pPr>
            <a:endParaRPr lang="sr-Latn-RS" sz="2000" dirty="0"/>
          </a:p>
          <a:p>
            <a:pPr marL="118872" indent="0">
              <a:buNone/>
            </a:pPr>
            <a:endParaRPr lang="sr-Latn-RS" dirty="0"/>
          </a:p>
          <a:p>
            <a:pPr marL="118872" indent="0">
              <a:buNone/>
            </a:pPr>
            <a:endParaRPr lang="sr-Latn-RS" dirty="0"/>
          </a:p>
          <a:p>
            <a:pPr marL="118872" indent="0">
              <a:buNone/>
            </a:pPr>
            <a:endParaRPr lang="sr-Latn-RS" sz="2800" dirty="0"/>
          </a:p>
          <a:p>
            <a:pPr marL="177800" indent="-60325">
              <a:buNone/>
            </a:pPr>
            <a:r>
              <a:rPr lang="sr-Latn-RS" sz="2000" i="1" dirty="0"/>
              <a:t>*dozvoljeno emitovanje reklama za Javni servis iznosi 6 min. u satu ili 10% od punog sata, a za  komercijalne TV  iznosi 12 min. u satu ili 20% od punog sata.</a:t>
            </a:r>
            <a:endParaRPr lang="en-US" sz="2000" i="1" dirty="0"/>
          </a:p>
        </p:txBody>
      </p:sp>
      <p:sp>
        <p:nvSpPr>
          <p:cNvPr id="5" name="Rectangle 4"/>
          <p:cNvSpPr/>
          <p:nvPr/>
        </p:nvSpPr>
        <p:spPr>
          <a:xfrm>
            <a:off x="4619413" y="2133600"/>
            <a:ext cx="2991962" cy="1143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dirty="0"/>
              <a:t>	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15775" y="2495490"/>
            <a:ext cx="1182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800" b="1" dirty="0">
                <a:solidFill>
                  <a:schemeClr val="bg1"/>
                </a:solidFill>
              </a:rPr>
              <a:t>PCS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82575" y="2495490"/>
            <a:ext cx="441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800" b="1" dirty="0">
                <a:solidFill>
                  <a:schemeClr val="bg1"/>
                </a:solidFill>
              </a:rPr>
              <a:t>=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54050" y="244349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800" b="1" dirty="0">
                <a:solidFill>
                  <a:schemeClr val="bg1"/>
                </a:solidFill>
              </a:rPr>
              <a:t>sT x 10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81313" y="4267200"/>
            <a:ext cx="2991962" cy="1143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dirty="0"/>
              <a:t>	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677675" y="4624000"/>
            <a:ext cx="1182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800" b="1" dirty="0">
                <a:solidFill>
                  <a:schemeClr val="bg1"/>
                </a:solidFill>
              </a:rPr>
              <a:t>PCS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44475" y="4624000"/>
            <a:ext cx="441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800" b="1" dirty="0">
                <a:solidFill>
                  <a:schemeClr val="bg1"/>
                </a:solidFill>
              </a:rPr>
              <a:t>=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15950" y="457200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800" b="1" dirty="0">
                <a:solidFill>
                  <a:schemeClr val="bg1"/>
                </a:solidFill>
              </a:rPr>
              <a:t>sT x 5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608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9" grpId="0"/>
      <p:bldP spid="11" grpId="0" animBg="1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98298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BUDŽETIRANJE</a:t>
            </a:r>
            <a:b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tržišna vrednost radnih pozicija – spoljni saradnici (2021.)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567816"/>
            <a:ext cx="8001000" cy="5213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66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98298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BUDŽETIRANJE</a:t>
            </a:r>
            <a:b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pl-PL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tržišna vrednost radnih pozicija – spoljni saradnici (2021.)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1600201"/>
            <a:ext cx="7239000" cy="5145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603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98298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BUDŽETIRANJE</a:t>
            </a:r>
            <a:b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pl-PL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tržišna vrednost radnih pozicija – izvođači (2021.)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468" y="2362200"/>
            <a:ext cx="10311064" cy="3428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950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152400"/>
            <a:ext cx="6781800" cy="660616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9829800" cy="1252728"/>
          </a:xfrm>
        </p:spPr>
        <p:txBody>
          <a:bodyPr>
            <a:normAutofit fontScale="90000"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BUDŽETIRANJE</a:t>
            </a:r>
            <a:b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primer TV tarifnika</a:t>
            </a:r>
            <a:b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sr-Latn-RS" sz="2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(međusobni odnosi naknada)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944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928</TotalTime>
  <Words>233</Words>
  <Application>Microsoft Office PowerPoint</Application>
  <PresentationFormat>Widescreen</PresentationFormat>
  <Paragraphs>61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KALKULACIJA TROŠKOVA  PROIZVODNJE I EMITOVANJA  TV EMISIJE / TV PROGRAMA</vt:lpstr>
      <vt:lpstr>Analiza troškova</vt:lpstr>
      <vt:lpstr>Analiza troškova</vt:lpstr>
      <vt:lpstr>Analiza troškova</vt:lpstr>
      <vt:lpstr>Minimalna ili početna cena sekunde</vt:lpstr>
      <vt:lpstr>BUDŽETIRANJE tržišna vrednost radnih pozicija – spoljni saradnici (2021.)</vt:lpstr>
      <vt:lpstr>BUDŽETIRANJE tržišna vrednost radnih pozicija – spoljni saradnici (2021.)</vt:lpstr>
      <vt:lpstr>BUDŽETIRANJE tržišna vrednost radnih pozicija – izvođači (2021.)</vt:lpstr>
      <vt:lpstr>BUDŽETIRANJE primer TV tarifnika (međusobni odnosi naknada)</vt:lpstr>
      <vt:lpstr>BUDŽETIRANJE primer TV tarifnika (međusobni odnosi naknada)</vt:lpstr>
      <vt:lpstr>BUDŽETIRANJE primer TV tarifnika (međusobni odnosi naknada)</vt:lpstr>
      <vt:lpstr>BUDŽETIRANJE primer TV tarifnika (međusobni odnosi naknada)</vt:lpstr>
      <vt:lpstr>BUDŽETIRANJE primer TV tarifnika (međusobni odnosi naknada)</vt:lpstr>
      <vt:lpstr>BUDŽETIRANJE primer TV tarifnika (međusobni odnosi naknada)</vt:lpstr>
      <vt:lpstr>BUDŽETIRANJE primer TV tarifnika</vt:lpstr>
      <vt:lpstr>BUDŽETIRANJE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250</cp:revision>
  <dcterms:created xsi:type="dcterms:W3CDTF">2006-08-16T00:00:00Z</dcterms:created>
  <dcterms:modified xsi:type="dcterms:W3CDTF">2024-08-05T16:14:45Z</dcterms:modified>
</cp:coreProperties>
</file>