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notesMasterIdLst>
    <p:notesMasterId r:id="rId24"/>
  </p:notesMasterIdLst>
  <p:sldIdLst>
    <p:sldId id="306" r:id="rId3"/>
    <p:sldId id="323" r:id="rId4"/>
    <p:sldId id="317" r:id="rId5"/>
    <p:sldId id="324" r:id="rId6"/>
    <p:sldId id="319" r:id="rId7"/>
    <p:sldId id="328" r:id="rId8"/>
    <p:sldId id="327" r:id="rId9"/>
    <p:sldId id="326" r:id="rId10"/>
    <p:sldId id="325" r:id="rId11"/>
    <p:sldId id="330" r:id="rId12"/>
    <p:sldId id="329" r:id="rId13"/>
    <p:sldId id="322" r:id="rId14"/>
    <p:sldId id="320" r:id="rId15"/>
    <p:sldId id="331" r:id="rId16"/>
    <p:sldId id="332" r:id="rId17"/>
    <p:sldId id="337" r:id="rId18"/>
    <p:sldId id="336" r:id="rId19"/>
    <p:sldId id="335" r:id="rId20"/>
    <p:sldId id="334" r:id="rId21"/>
    <p:sldId id="333" r:id="rId22"/>
    <p:sldId id="321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622" autoAdjust="0"/>
  </p:normalViewPr>
  <p:slideViewPr>
    <p:cSldViewPr>
      <p:cViewPr varScale="1">
        <p:scale>
          <a:sx n="102" d="100"/>
          <a:sy n="102" d="100"/>
        </p:scale>
        <p:origin x="140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925B0-922F-4828-84EB-0DF837AA9F0B}" type="datetimeFigureOut">
              <a:rPr lang="en-US" smtClean="0"/>
              <a:t>05-Aug-24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CB385E-408D-4944-8CAD-49125B1CF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66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CB385E-408D-4944-8CAD-49125B1CF0D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32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31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83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white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23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33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2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700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35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50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2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3217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0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05-Aug-24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05-Aug-24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6F15528-21DE-4FAA-801E-634DDDAF4B2B}" type="slidenum">
              <a:rPr lang="en-US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45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0" y="5562600"/>
            <a:ext cx="6934200" cy="911352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700" b="1" kern="1200">
                <a:solidFill>
                  <a:schemeClr val="accent1">
                    <a:satMod val="150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extLst/>
          </a:lstStyle>
          <a:p>
            <a:endParaRPr lang="en-US" dirty="0">
              <a:solidFill>
                <a:srgbClr val="F0AD00">
                  <a:satMod val="150000"/>
                </a:srgb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5552182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b="1" dirty="0"/>
              <a:t>TEHNOLOŠKI PROCES </a:t>
            </a:r>
          </a:p>
          <a:p>
            <a:pPr algn="ctr"/>
            <a:r>
              <a:rPr lang="sr-Latn-RS" sz="2800" b="1" dirty="0"/>
              <a:t>PROIZVODNJE I EMITOVANJA VESTI</a:t>
            </a:r>
            <a:endParaRPr lang="en-US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F1FF01-95B6-858F-404E-62B22C0DB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373" y="82903"/>
            <a:ext cx="7361254" cy="494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18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531" y="2021529"/>
            <a:ext cx="8185521" cy="4562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25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165165" y="1651903"/>
            <a:ext cx="6825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1600" b="1" i="1" dirty="0">
                <a:solidFill>
                  <a:prstClr val="black"/>
                </a:solidFill>
              </a:rPr>
              <a:t>*kvoteri se koriste za najavu vesti (VTR priloga) ili u nedostatku VTR priloga</a:t>
            </a:r>
            <a:endParaRPr lang="en-US" sz="1600" b="1" i="1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136" y="1673357"/>
            <a:ext cx="8707515" cy="481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9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429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1" name="Straight Arrow Connector 20"/>
          <p:cNvCxnSpPr>
            <a:cxnSpLocks/>
          </p:cNvCxnSpPr>
          <p:nvPr/>
        </p:nvCxnSpPr>
        <p:spPr>
          <a:xfrm>
            <a:off x="6557798" y="3746447"/>
            <a:ext cx="274622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539017" y="3315466"/>
            <a:ext cx="12634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izbor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pokrivalice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769511" y="2127556"/>
            <a:ext cx="2057396" cy="66733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AGENCIJSKI SERVIS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485198" y="3109509"/>
            <a:ext cx="944573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VTR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440912" y="4078435"/>
            <a:ext cx="990597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FOTO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590800" y="2990626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431581" y="2119009"/>
            <a:ext cx="1676400" cy="667334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REŽIJA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6446822" y="4759921"/>
            <a:ext cx="1676400" cy="744857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GRAFIČKA STANICA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689346" y="2814917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cxnSp>
        <p:nvCxnSpPr>
          <p:cNvPr id="54" name="Straight Arrow Connector 53"/>
          <p:cNvCxnSpPr>
            <a:cxnSpLocks/>
          </p:cNvCxnSpPr>
          <p:nvPr/>
        </p:nvCxnSpPr>
        <p:spPr>
          <a:xfrm flipV="1">
            <a:off x="7269781" y="2948591"/>
            <a:ext cx="0" cy="465718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7162800" y="4113957"/>
            <a:ext cx="0" cy="41736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238940" y="3257444"/>
            <a:ext cx="0" cy="9690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  <a:stCxn id="42" idx="1"/>
          </p:cNvCxnSpPr>
          <p:nvPr/>
        </p:nvCxnSpPr>
        <p:spPr>
          <a:xfrm flipH="1">
            <a:off x="5249357" y="3261909"/>
            <a:ext cx="235841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cxnSpLocks/>
            <a:stCxn id="44" idx="1"/>
          </p:cNvCxnSpPr>
          <p:nvPr/>
        </p:nvCxnSpPr>
        <p:spPr>
          <a:xfrm flipH="1">
            <a:off x="5249357" y="4230835"/>
            <a:ext cx="191555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557798" y="3261909"/>
            <a:ext cx="0" cy="9690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cxnSpLocks/>
          </p:cNvCxnSpPr>
          <p:nvPr/>
        </p:nvCxnSpPr>
        <p:spPr>
          <a:xfrm>
            <a:off x="6435730" y="3261909"/>
            <a:ext cx="1220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</p:cNvCxnSpPr>
          <p:nvPr/>
        </p:nvCxnSpPr>
        <p:spPr>
          <a:xfrm>
            <a:off x="6435730" y="4226522"/>
            <a:ext cx="1220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696199" y="3592559"/>
            <a:ext cx="1128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prstClr val="black"/>
                </a:solidFill>
              </a:rPr>
              <a:t>SERVER</a:t>
            </a:r>
            <a:endParaRPr lang="en-US" sz="3200" b="1" dirty="0">
              <a:solidFill>
                <a:prstClr val="black"/>
              </a:solidFill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7391400" y="4078435"/>
            <a:ext cx="0" cy="417365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unded Rectangle 48"/>
          <p:cNvSpPr/>
          <p:nvPr/>
        </p:nvSpPr>
        <p:spPr>
          <a:xfrm>
            <a:off x="3947311" y="4759924"/>
            <a:ext cx="1676400" cy="74485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VIDEO ARHIV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098607" y="2286872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6" name="Rectangle 55"/>
          <p:cNvSpPr/>
          <p:nvPr/>
        </p:nvSpPr>
        <p:spPr>
          <a:xfrm>
            <a:off x="233673" y="4572000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58" name="Rectangle 57"/>
          <p:cNvSpPr/>
          <p:nvPr/>
        </p:nvSpPr>
        <p:spPr>
          <a:xfrm>
            <a:off x="1135609" y="370576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cxnSp>
        <p:nvCxnSpPr>
          <p:cNvPr id="6" name="Straight Connector 5"/>
          <p:cNvCxnSpPr>
            <a:cxnSpLocks/>
          </p:cNvCxnSpPr>
          <p:nvPr/>
        </p:nvCxnSpPr>
        <p:spPr>
          <a:xfrm flipV="1">
            <a:off x="3164836" y="2461222"/>
            <a:ext cx="0" cy="739178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cxnSpLocks/>
          </p:cNvCxnSpPr>
          <p:nvPr/>
        </p:nvCxnSpPr>
        <p:spPr>
          <a:xfrm>
            <a:off x="3164836" y="4191000"/>
            <a:ext cx="0" cy="941349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  <a:stCxn id="40" idx="1"/>
          </p:cNvCxnSpPr>
          <p:nvPr/>
        </p:nvCxnSpPr>
        <p:spPr>
          <a:xfrm flipH="1">
            <a:off x="3164835" y="2461223"/>
            <a:ext cx="6046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  <a:stCxn id="49" idx="1"/>
          </p:cNvCxnSpPr>
          <p:nvPr/>
        </p:nvCxnSpPr>
        <p:spPr>
          <a:xfrm flipH="1" flipV="1">
            <a:off x="3164835" y="5132349"/>
            <a:ext cx="782476" cy="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cxnSpLocks/>
          </p:cNvCxnSpPr>
          <p:nvPr/>
        </p:nvCxnSpPr>
        <p:spPr>
          <a:xfrm>
            <a:off x="4800599" y="2827161"/>
            <a:ext cx="1" cy="19327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4800600" y="3810000"/>
            <a:ext cx="4383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828675" y="5954341"/>
            <a:ext cx="0" cy="21785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cxnSpLocks/>
            <a:stCxn id="48" idx="2"/>
          </p:cNvCxnSpPr>
          <p:nvPr/>
        </p:nvCxnSpPr>
        <p:spPr>
          <a:xfrm>
            <a:off x="7285022" y="5504778"/>
            <a:ext cx="0" cy="667422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828675" y="6172200"/>
            <a:ext cx="645634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cxnSpLocks/>
          </p:cNvCxnSpPr>
          <p:nvPr/>
        </p:nvCxnSpPr>
        <p:spPr>
          <a:xfrm flipH="1">
            <a:off x="985838" y="4261467"/>
            <a:ext cx="228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cxnSpLocks/>
          </p:cNvCxnSpPr>
          <p:nvPr/>
        </p:nvCxnSpPr>
        <p:spPr>
          <a:xfrm flipV="1">
            <a:off x="990600" y="4261467"/>
            <a:ext cx="0" cy="539133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>
            <a:cxnSpLocks/>
            <a:stCxn id="49" idx="2"/>
          </p:cNvCxnSpPr>
          <p:nvPr/>
        </p:nvCxnSpPr>
        <p:spPr>
          <a:xfrm>
            <a:off x="4785511" y="5504778"/>
            <a:ext cx="0" cy="151786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>
            <a:cxnSpLocks/>
          </p:cNvCxnSpPr>
          <p:nvPr/>
        </p:nvCxnSpPr>
        <p:spPr>
          <a:xfrm>
            <a:off x="1529073" y="5643185"/>
            <a:ext cx="3256438" cy="1337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>
            <a:cxnSpLocks/>
          </p:cNvCxnSpPr>
          <p:nvPr/>
        </p:nvCxnSpPr>
        <p:spPr>
          <a:xfrm flipH="1">
            <a:off x="828676" y="3007323"/>
            <a:ext cx="3143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>
            <a:cxnSpLocks/>
          </p:cNvCxnSpPr>
          <p:nvPr/>
        </p:nvCxnSpPr>
        <p:spPr>
          <a:xfrm>
            <a:off x="828675" y="3013501"/>
            <a:ext cx="0" cy="1787099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>
            <a:off x="1828800" y="3585865"/>
            <a:ext cx="0" cy="30033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1981200" y="3581400"/>
            <a:ext cx="0" cy="30480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H="1">
            <a:off x="2438400" y="3657600"/>
            <a:ext cx="228600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cxnSpLocks/>
          </p:cNvCxnSpPr>
          <p:nvPr/>
        </p:nvCxnSpPr>
        <p:spPr>
          <a:xfrm flipH="1">
            <a:off x="2429808" y="3048000"/>
            <a:ext cx="8592" cy="117852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>
            <a:cxnSpLocks/>
          </p:cNvCxnSpPr>
          <p:nvPr/>
        </p:nvCxnSpPr>
        <p:spPr>
          <a:xfrm>
            <a:off x="2341725" y="3029792"/>
            <a:ext cx="99550" cy="14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>
            <a:cxnSpLocks/>
          </p:cNvCxnSpPr>
          <p:nvPr/>
        </p:nvCxnSpPr>
        <p:spPr>
          <a:xfrm>
            <a:off x="2286000" y="4232701"/>
            <a:ext cx="1438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815429" y="3438416"/>
            <a:ext cx="10263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1600" b="1" dirty="0">
                <a:solidFill>
                  <a:prstClr val="black"/>
                </a:solidFill>
              </a:rPr>
              <a:t>dogovor </a:t>
            </a:r>
          </a:p>
          <a:p>
            <a:pPr algn="ctr"/>
            <a:r>
              <a:rPr lang="sr-Latn-RS" sz="1600" b="1" dirty="0">
                <a:solidFill>
                  <a:prstClr val="black"/>
                </a:solidFill>
              </a:rPr>
              <a:t>o kvoteru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-109640" y="4060069"/>
            <a:ext cx="9989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tekst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 kvotera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623522" y="172599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UREDNIK/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NEWS PRODUCER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465041" y="4887754"/>
            <a:ext cx="16650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REALIZATOR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836309" y="5705169"/>
            <a:ext cx="2224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AS.REALIZATORA</a:t>
            </a:r>
            <a:endParaRPr lang="en-US" sz="4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58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"/>
                            </p:stCondLst>
                            <p:childTnLst>
                              <p:par>
                                <p:cTn id="15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9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500"/>
                            </p:stCondLst>
                            <p:childTnLst>
                              <p:par>
                                <p:cTn id="1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0"/>
                            </p:stCondLst>
                            <p:childTnLst>
                              <p:par>
                                <p:cTn id="1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6000"/>
                            </p:stCondLst>
                            <p:childTnLst>
                              <p:par>
                                <p:cTn id="1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000"/>
                            </p:stCondLst>
                            <p:childTnLst>
                              <p:par>
                                <p:cTn id="1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500"/>
                            </p:stCondLst>
                            <p:childTnLst>
                              <p:par>
                                <p:cTn id="18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9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95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500"/>
                            </p:stCondLst>
                            <p:childTnLst>
                              <p:par>
                                <p:cTn id="2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500"/>
                            </p:stCondLst>
                            <p:childTnLst>
                              <p:par>
                                <p:cTn id="230" presetID="22" presetClass="entr" presetSubtype="8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40" grpId="0" animBg="1"/>
      <p:bldP spid="42" grpId="0" animBg="1"/>
      <p:bldP spid="44" grpId="0" animBg="1"/>
      <p:bldP spid="45" grpId="0"/>
      <p:bldP spid="47" grpId="0" animBg="1"/>
      <p:bldP spid="48" grpId="0" animBg="1"/>
      <p:bldP spid="50" grpId="0"/>
      <p:bldP spid="77" grpId="0"/>
      <p:bldP spid="49" grpId="0" animBg="1"/>
      <p:bldP spid="52" grpId="0"/>
      <p:bldP spid="56" grpId="0"/>
      <p:bldP spid="58" grpId="0"/>
      <p:bldP spid="122" grpId="0"/>
      <p:bldP spid="123" grpId="0"/>
      <p:bldP spid="124" grpId="0"/>
      <p:bldP spid="125" grpId="0"/>
      <p:bldP spid="1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4" y="76200"/>
            <a:ext cx="8610596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67322" y="2186850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575453" y="5638800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MONTAŽA</a:t>
            </a:r>
            <a:endParaRPr lang="en-US" sz="2400" b="1" dirty="0">
              <a:solidFill>
                <a:prstClr val="black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5033601" y="1835975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cxnSp>
        <p:nvCxnSpPr>
          <p:cNvPr id="93" name="Straight Arrow Connector 92"/>
          <p:cNvCxnSpPr/>
          <p:nvPr/>
        </p:nvCxnSpPr>
        <p:spPr>
          <a:xfrm>
            <a:off x="5646387" y="3128665"/>
            <a:ext cx="0" cy="300335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>
            <a:off x="5798787" y="3124200"/>
            <a:ext cx="0" cy="30480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612444" y="1990648"/>
            <a:ext cx="1657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unos podataka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866162" y="1598444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UREDNIK/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NEWS PRODUCER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904702" y="3681648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79654" y="3306692"/>
            <a:ext cx="121860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000000"/>
                </a:solidFill>
                <a:latin typeface="Wingdings"/>
              </a:rPr>
              <a:t></a:t>
            </a:r>
          </a:p>
        </p:txBody>
      </p:sp>
      <p:sp>
        <p:nvSpPr>
          <p:cNvPr id="5" name="Rectangle 4"/>
          <p:cNvSpPr/>
          <p:nvPr/>
        </p:nvSpPr>
        <p:spPr>
          <a:xfrm>
            <a:off x="7076137" y="3361144"/>
            <a:ext cx="7216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>
                <a:solidFill>
                  <a:srgbClr val="000000"/>
                </a:solidFill>
                <a:latin typeface="Wingdings 2"/>
              </a:rPr>
              <a:t>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7191374" y="2315169"/>
            <a:ext cx="1676400" cy="533401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white"/>
                </a:solidFill>
              </a:rPr>
              <a:t>REŽIJA</a:t>
            </a:r>
            <a:endParaRPr lang="en-US" sz="2400" b="1" dirty="0">
              <a:solidFill>
                <a:prstClr val="white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103833" y="5089441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576929" y="6289769"/>
            <a:ext cx="2277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AS. REALIZATORA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424266" y="1179891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64" name="Rectangle 63"/>
          <p:cNvSpPr/>
          <p:nvPr/>
        </p:nvSpPr>
        <p:spPr>
          <a:xfrm>
            <a:off x="5131451" y="3306259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912887" y="4541667"/>
            <a:ext cx="16650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REALIZATOR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41317" y="4911159"/>
            <a:ext cx="72327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000000"/>
                </a:solidFill>
                <a:latin typeface="Wingdings"/>
              </a:rPr>
              <a:t>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6853" y="6228214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izmontiran prilog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561724" y="3150161"/>
            <a:ext cx="1793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LISTA  POTPISA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85924" y="3145216"/>
            <a:ext cx="1045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košuljica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56914" y="4781527"/>
            <a:ext cx="1396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lista potpisa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56914" y="1462738"/>
            <a:ext cx="1081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600" b="1" dirty="0">
                <a:solidFill>
                  <a:prstClr val="black"/>
                </a:solidFill>
              </a:rPr>
              <a:t>realizator </a:t>
            </a:r>
          </a:p>
          <a:p>
            <a:r>
              <a:rPr lang="sr-Latn-RS" sz="1600" b="1" dirty="0">
                <a:solidFill>
                  <a:prstClr val="black"/>
                </a:solidFill>
              </a:rPr>
              <a:t>el. graf. </a:t>
            </a:r>
          </a:p>
          <a:p>
            <a:r>
              <a:rPr lang="sr-Latn-RS" sz="1600" b="1" dirty="0">
                <a:solidFill>
                  <a:prstClr val="black"/>
                </a:solidFill>
              </a:rPr>
              <a:t>obrade</a:t>
            </a:r>
            <a:endParaRPr lang="en-US" sz="3600" b="1" dirty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88188" y="4091226"/>
            <a:ext cx="2462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solidFill>
                  <a:srgbClr val="000000"/>
                </a:solidFill>
              </a:rPr>
              <a:t>- događaj / prilog</a:t>
            </a: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novinar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potpisi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u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emitovanju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>
                <a:solidFill>
                  <a:srgbClr val="000000"/>
                </a:solidFill>
                <a:latin typeface="Arial"/>
              </a:rPr>
              <a:t>-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snimatelj</a:t>
            </a:r>
            <a:r>
              <a:rPr lang="sr-Latn-RS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montažer</a:t>
            </a:r>
            <a:endParaRPr lang="en-US" dirty="0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2" name="Straight Connector 11"/>
          <p:cNvCxnSpPr>
            <a:cxnSpLocks/>
            <a:stCxn id="49" idx="0"/>
          </p:cNvCxnSpPr>
          <p:nvPr/>
        </p:nvCxnSpPr>
        <p:spPr>
          <a:xfrm flipV="1">
            <a:off x="1413653" y="5257800"/>
            <a:ext cx="0" cy="38100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>
            <a:cxnSpLocks/>
          </p:cNvCxnSpPr>
          <p:nvPr/>
        </p:nvCxnSpPr>
        <p:spPr>
          <a:xfrm flipV="1">
            <a:off x="1413653" y="3347630"/>
            <a:ext cx="0" cy="38078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750461" y="4725616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prstClr val="black"/>
                </a:solidFill>
              </a:rPr>
              <a:t>NOVINAR </a:t>
            </a:r>
            <a:endParaRPr lang="en-US" sz="2000" b="1" dirty="0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>
            <a:cxnSpLocks/>
            <a:stCxn id="45" idx="3"/>
          </p:cNvCxnSpPr>
          <p:nvPr/>
        </p:nvCxnSpPr>
        <p:spPr>
          <a:xfrm>
            <a:off x="2015393" y="2848570"/>
            <a:ext cx="14351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 flipV="1">
            <a:off x="3450515" y="2848569"/>
            <a:ext cx="0" cy="265463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>
            <a:off x="4166223" y="3941228"/>
            <a:ext cx="88465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6477000" y="3967978"/>
            <a:ext cx="6096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715606" y="4942596"/>
            <a:ext cx="0" cy="366259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6613127" y="5262899"/>
            <a:ext cx="505542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cxnSpLocks/>
          </p:cNvCxnSpPr>
          <p:nvPr/>
        </p:nvCxnSpPr>
        <p:spPr>
          <a:xfrm>
            <a:off x="7842327" y="5257800"/>
            <a:ext cx="201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>
            <a:cxnSpLocks/>
          </p:cNvCxnSpPr>
          <p:nvPr/>
        </p:nvCxnSpPr>
        <p:spPr>
          <a:xfrm>
            <a:off x="8029574" y="2848570"/>
            <a:ext cx="13905" cy="240923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96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1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000"/>
                            </p:stCondLst>
                            <p:childTnLst>
                              <p:par>
                                <p:cTn id="1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5" grpId="0"/>
      <p:bldP spid="49" grpId="0" animBg="1"/>
      <p:bldP spid="52" grpId="0"/>
      <p:bldP spid="122" grpId="0"/>
      <p:bldP spid="124" grpId="0"/>
      <p:bldP spid="53" grpId="0"/>
      <p:bldP spid="4" grpId="0"/>
      <p:bldP spid="5" grpId="0"/>
      <p:bldP spid="59" grpId="0" animBg="1"/>
      <p:bldP spid="60" grpId="0"/>
      <p:bldP spid="62" grpId="0"/>
      <p:bldP spid="63" grpId="0"/>
      <p:bldP spid="64" grpId="0"/>
      <p:bldP spid="68" grpId="0"/>
      <p:bldP spid="7" grpId="0"/>
      <p:bldP spid="69" grpId="0"/>
      <p:bldP spid="72" grpId="0"/>
      <p:bldP spid="75" grpId="0"/>
      <p:bldP spid="78" grpId="0"/>
      <p:bldP spid="80" grpId="0"/>
      <p:bldP spid="8" grpId="0"/>
      <p:bldP spid="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600200"/>
            <a:ext cx="88392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7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897" y="1689717"/>
            <a:ext cx="8534400" cy="47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35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752600"/>
            <a:ext cx="8610600" cy="481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1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24" y="1752600"/>
            <a:ext cx="8457466" cy="469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98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258" y="1676400"/>
            <a:ext cx="8763000" cy="484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2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676400"/>
            <a:ext cx="8592801" cy="475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9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Snimanje/korišćenje agencijskog servisa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905000"/>
            <a:ext cx="8153400" cy="45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potpisa za emitovanje </a:t>
            </a:r>
            <a:r>
              <a:rPr lang="sr-Latn-RS" sz="24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(el. grafika)</a:t>
            </a:r>
            <a:endParaRPr lang="en-US" sz="24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1676400"/>
            <a:ext cx="8610600" cy="482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3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154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 Priprema i snimanje OFF-a</a:t>
            </a:r>
            <a:endParaRPr lang="en-US" sz="1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22471" y="4406024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>
                <a:solidFill>
                  <a:prstClr val="black"/>
                </a:solidFill>
              </a:rPr>
              <a:t>NOVINAR 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70832" y="5534119"/>
            <a:ext cx="1406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lektorisanje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teksta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143184" y="3089349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83612" y="3321278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>
              <a:solidFill>
                <a:prstClr val="black"/>
              </a:solidFill>
            </a:endParaRPr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7620000" y="4414698"/>
            <a:ext cx="0" cy="34535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3989480" y="3048774"/>
            <a:ext cx="0" cy="38100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4441114" y="2514600"/>
            <a:ext cx="740486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4257" y="3270646"/>
            <a:ext cx="2348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dirty="0">
                <a:solidFill>
                  <a:prstClr val="black"/>
                </a:solidFill>
              </a:rPr>
              <a:t>Info o događaju </a:t>
            </a:r>
          </a:p>
          <a:p>
            <a:r>
              <a:rPr lang="sr-Latn-RS" b="1" dirty="0">
                <a:solidFill>
                  <a:prstClr val="black"/>
                </a:solidFill>
              </a:rPr>
              <a:t>i kako ga obraditi</a:t>
            </a:r>
            <a:endParaRPr lang="en-US" sz="4000" b="1" dirty="0">
              <a:solidFill>
                <a:prstClr val="black"/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H="1">
            <a:off x="4572000" y="3962400"/>
            <a:ext cx="2640532" cy="0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415444" y="1837493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sp>
        <p:nvSpPr>
          <p:cNvPr id="5" name="Rectangle 4"/>
          <p:cNvSpPr/>
          <p:nvPr/>
        </p:nvSpPr>
        <p:spPr>
          <a:xfrm>
            <a:off x="5034201" y="2098359"/>
            <a:ext cx="93968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 b="1" dirty="0">
                <a:solidFill>
                  <a:srgbClr val="000000"/>
                </a:solidFill>
                <a:latin typeface="Wingdings 2"/>
              </a:rPr>
              <a:t>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57211" y="4601743"/>
            <a:ext cx="87075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000000"/>
                </a:solidFill>
                <a:latin typeface="Wingdings"/>
              </a:rPr>
              <a:t>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957277" y="1422257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priprema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 teksta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za OFF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71029" y="1442478"/>
            <a:ext cx="12009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pregled </a:t>
            </a:r>
          </a:p>
          <a:p>
            <a:pPr algn="ctr"/>
            <a:r>
              <a:rPr lang="sr-Latn-RS" b="1" dirty="0">
                <a:solidFill>
                  <a:prstClr val="black"/>
                </a:solidFill>
              </a:rPr>
              <a:t>materijala</a:t>
            </a:r>
            <a:endParaRPr lang="en-US" sz="4000" b="1" dirty="0">
              <a:solidFill>
                <a:prstClr val="black"/>
              </a:solidFill>
            </a:endParaRPr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7772400" y="4387422"/>
            <a:ext cx="1" cy="35898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460599" y="2691385"/>
            <a:ext cx="24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DEŽURNI UREDNIK/</a:t>
            </a:r>
          </a:p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NEWS PRODUCER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22" name="Straight Connector 21"/>
          <p:cNvCxnSpPr>
            <a:cxnSpLocks/>
          </p:cNvCxnSpPr>
          <p:nvPr/>
        </p:nvCxnSpPr>
        <p:spPr>
          <a:xfrm flipH="1">
            <a:off x="6781800" y="5083108"/>
            <a:ext cx="489032" cy="39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6781800" y="4114800"/>
            <a:ext cx="0" cy="97223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4572000" y="4114800"/>
            <a:ext cx="2209800" cy="0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5867400" y="2514600"/>
            <a:ext cx="16764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7543800" y="2514600"/>
            <a:ext cx="0" cy="174875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990600" y="3623716"/>
            <a:ext cx="1676400" cy="64348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TONSKA SOBA</a:t>
            </a:r>
            <a:endParaRPr lang="en-US" sz="2400" b="1" dirty="0">
              <a:solidFill>
                <a:prstClr val="black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 flipH="1">
            <a:off x="2971800" y="3962400"/>
            <a:ext cx="457200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953119" y="3200400"/>
            <a:ext cx="1723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b="1" dirty="0">
                <a:solidFill>
                  <a:prstClr val="black"/>
                </a:solidFill>
              </a:rPr>
              <a:t>čitanje OFF-a</a:t>
            </a:r>
            <a:endParaRPr lang="en-US" sz="4000" b="1" dirty="0">
              <a:solidFill>
                <a:prstClr val="black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219200" y="5026671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61397" y="6172640"/>
            <a:ext cx="1191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prstClr val="black"/>
                </a:solidFill>
              </a:rPr>
              <a:t>SERVER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2410552" y="5758933"/>
            <a:ext cx="2771048" cy="41029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410200" y="5708750"/>
            <a:ext cx="1676400" cy="533401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>
                <a:solidFill>
                  <a:prstClr val="black"/>
                </a:solidFill>
              </a:rPr>
              <a:t>MONTAŽA</a:t>
            </a:r>
            <a:endParaRPr lang="en-US" sz="2400" b="1" dirty="0">
              <a:solidFill>
                <a:prstClr val="black"/>
              </a:solidFill>
            </a:endParaRP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828800" y="4495800"/>
            <a:ext cx="0" cy="1053643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1181100" y="1638123"/>
            <a:ext cx="1295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MS Outlook"/>
              </a:rPr>
              <a:t>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354581" y="1542580"/>
            <a:ext cx="1024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sz="2000" b="1" dirty="0">
                <a:solidFill>
                  <a:prstClr val="black"/>
                </a:solidFill>
              </a:rPr>
              <a:t>SPIKER</a:t>
            </a:r>
            <a:endParaRPr lang="en-US" sz="4400" b="1" dirty="0">
              <a:solidFill>
                <a:prstClr val="black"/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828800" y="2895600"/>
            <a:ext cx="0" cy="390853"/>
          </a:xfrm>
          <a:prstGeom prst="line">
            <a:avLst/>
          </a:prstGeom>
          <a:ln w="9525">
            <a:solidFill>
              <a:schemeClr val="tx1"/>
            </a:solidFill>
            <a:prstDash val="lg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06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4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57" grpId="0"/>
      <p:bldP spid="21" grpId="0"/>
      <p:bldP spid="65" grpId="0"/>
      <p:bldP spid="4" grpId="0"/>
      <p:bldP spid="5" grpId="0"/>
      <p:bldP spid="16" grpId="0"/>
      <p:bldP spid="40" grpId="0"/>
      <p:bldP spid="41" grpId="0"/>
      <p:bldP spid="56" grpId="0"/>
      <p:bldP spid="30" grpId="0" animBg="1"/>
      <p:bldP spid="42" grpId="0"/>
      <p:bldP spid="35" grpId="0"/>
      <p:bldP spid="37" grpId="0"/>
      <p:bldP spid="38" grpId="0" animBg="1"/>
      <p:bldP spid="39" grpId="0" animBg="1"/>
      <p:bldP spid="45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1" y="155448"/>
            <a:ext cx="8610599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Snimanje/korišćenje agencijskog servisa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24854" y="6104566"/>
            <a:ext cx="13587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2000" b="1" dirty="0"/>
              <a:t>NOVINAR </a:t>
            </a:r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89328" y="1983844"/>
            <a:ext cx="13532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monitoring </a:t>
            </a:r>
          </a:p>
          <a:p>
            <a:pPr algn="ctr"/>
            <a:r>
              <a:rPr lang="sr-Latn-RS" b="1" dirty="0"/>
              <a:t>VTR</a:t>
            </a:r>
          </a:p>
          <a:p>
            <a:pPr algn="ctr"/>
            <a:r>
              <a:rPr lang="sr-Latn-RS" b="1" dirty="0"/>
              <a:t> materijala</a:t>
            </a:r>
          </a:p>
          <a:p>
            <a:pPr algn="ctr"/>
            <a:r>
              <a:rPr lang="sr-Latn-RS" b="1" dirty="0"/>
              <a:t>(DESK)</a:t>
            </a:r>
            <a:endParaRPr lang="en-US" sz="4000" b="1" dirty="0"/>
          </a:p>
        </p:txBody>
      </p:sp>
      <p:sp>
        <p:nvSpPr>
          <p:cNvPr id="7" name="Rectangle 6"/>
          <p:cNvSpPr/>
          <p:nvPr/>
        </p:nvSpPr>
        <p:spPr>
          <a:xfrm>
            <a:off x="2200179" y="5064722"/>
            <a:ext cx="10502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>
                <a:solidFill>
                  <a:srgbClr val="000000"/>
                </a:solidFill>
                <a:latin typeface="Wingdings"/>
              </a:rPr>
              <a:t></a:t>
            </a:r>
            <a:endParaRPr lang="en-US" sz="80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426" y="1573470"/>
            <a:ext cx="1184749" cy="108059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975" y="3779612"/>
            <a:ext cx="892900" cy="8929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304" y="2846068"/>
            <a:ext cx="1081256" cy="790148"/>
          </a:xfrm>
          <a:prstGeom prst="rect">
            <a:avLst/>
          </a:prstGeom>
        </p:spPr>
      </p:pic>
      <p:cxnSp>
        <p:nvCxnSpPr>
          <p:cNvPr id="19" name="Straight Connector 18"/>
          <p:cNvCxnSpPr>
            <a:cxnSpLocks/>
          </p:cNvCxnSpPr>
          <p:nvPr/>
        </p:nvCxnSpPr>
        <p:spPr>
          <a:xfrm>
            <a:off x="1752600" y="1752600"/>
            <a:ext cx="0" cy="46135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cxnSpLocks/>
          </p:cNvCxnSpPr>
          <p:nvPr/>
        </p:nvCxnSpPr>
        <p:spPr>
          <a:xfrm>
            <a:off x="1752600" y="4267200"/>
            <a:ext cx="381000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303822" y="4288821"/>
            <a:ext cx="1143000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204957" y="4759922"/>
            <a:ext cx="0" cy="41736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043157" y="5541775"/>
            <a:ext cx="1612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r-Latn-RS" b="1" dirty="0"/>
              <a:t>uvid u šot liste</a:t>
            </a:r>
            <a:endParaRPr lang="en-US" sz="4000" b="1" dirty="0"/>
          </a:p>
        </p:txBody>
      </p:sp>
      <p:sp>
        <p:nvSpPr>
          <p:cNvPr id="31" name="Rectangle 30"/>
          <p:cNvSpPr/>
          <p:nvPr/>
        </p:nvSpPr>
        <p:spPr>
          <a:xfrm>
            <a:off x="3338987" y="4428672"/>
            <a:ext cx="7232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solidFill>
                  <a:srgbClr val="000000"/>
                </a:solidFill>
                <a:latin typeface="Wingdings"/>
              </a:rPr>
              <a:t>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904942" y="4942021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b="1" dirty="0"/>
              <a:t>šot lista</a:t>
            </a:r>
            <a:endParaRPr lang="en-US" sz="4000" b="1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473" y="4856039"/>
            <a:ext cx="983218" cy="151013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40" name="Rounded Rectangle 39"/>
          <p:cNvSpPr/>
          <p:nvPr/>
        </p:nvSpPr>
        <p:spPr>
          <a:xfrm>
            <a:off x="2255668" y="4022120"/>
            <a:ext cx="1787489" cy="533401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EXTERNAL</a:t>
            </a:r>
            <a:endParaRPr lang="en-US" sz="2400" b="1" dirty="0"/>
          </a:p>
        </p:txBody>
      </p:sp>
      <p:sp>
        <p:nvSpPr>
          <p:cNvPr id="42" name="Rectangle 41"/>
          <p:cNvSpPr/>
          <p:nvPr/>
        </p:nvSpPr>
        <p:spPr>
          <a:xfrm>
            <a:off x="4541821" y="3636216"/>
            <a:ext cx="761997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VTR</a:t>
            </a:r>
            <a:endParaRPr lang="en-US" sz="3600" b="1" dirty="0"/>
          </a:p>
        </p:txBody>
      </p:sp>
      <p:sp>
        <p:nvSpPr>
          <p:cNvPr id="43" name="Rectangle 42"/>
          <p:cNvSpPr/>
          <p:nvPr/>
        </p:nvSpPr>
        <p:spPr>
          <a:xfrm>
            <a:off x="4541821" y="4136420"/>
            <a:ext cx="761993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VTR</a:t>
            </a:r>
            <a:endParaRPr lang="en-US" sz="3600" b="1" dirty="0"/>
          </a:p>
        </p:txBody>
      </p:sp>
      <p:sp>
        <p:nvSpPr>
          <p:cNvPr id="44" name="Rectangle 43"/>
          <p:cNvSpPr/>
          <p:nvPr/>
        </p:nvSpPr>
        <p:spPr>
          <a:xfrm>
            <a:off x="4541821" y="4611987"/>
            <a:ext cx="761985" cy="304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VTR</a:t>
            </a:r>
            <a:endParaRPr lang="en-US" sz="3600" b="1" dirty="0"/>
          </a:p>
        </p:txBody>
      </p:sp>
      <p:sp>
        <p:nvSpPr>
          <p:cNvPr id="45" name="Rectangle 44"/>
          <p:cNvSpPr/>
          <p:nvPr/>
        </p:nvSpPr>
        <p:spPr>
          <a:xfrm>
            <a:off x="3151817" y="5064722"/>
            <a:ext cx="11480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0" dirty="0">
                <a:solidFill>
                  <a:srgbClr val="000000"/>
                </a:solidFill>
                <a:latin typeface="Wingdings"/>
              </a:rPr>
              <a:t></a:t>
            </a:r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9363"/>
              </p:ext>
            </p:extLst>
          </p:nvPr>
        </p:nvGraphicFramePr>
        <p:xfrm>
          <a:off x="2519807" y="1983860"/>
          <a:ext cx="1374450" cy="1425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8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8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501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01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01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7" name="Rounded Rectangle 46"/>
          <p:cNvSpPr/>
          <p:nvPr/>
        </p:nvSpPr>
        <p:spPr>
          <a:xfrm>
            <a:off x="6279180" y="2786341"/>
            <a:ext cx="2179020" cy="533401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VIDEO ARHIV</a:t>
            </a:r>
            <a:endParaRPr lang="en-US" sz="2400" b="1" dirty="0"/>
          </a:p>
        </p:txBody>
      </p:sp>
      <p:sp>
        <p:nvSpPr>
          <p:cNvPr id="48" name="Rounded Rectangle 47"/>
          <p:cNvSpPr/>
          <p:nvPr/>
        </p:nvSpPr>
        <p:spPr>
          <a:xfrm>
            <a:off x="6294421" y="5293321"/>
            <a:ext cx="2179019" cy="533401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sz="2400" b="1" dirty="0"/>
              <a:t>MONTAŽA</a:t>
            </a:r>
            <a:endParaRPr lang="en-US" sz="2400" b="1" dirty="0"/>
          </a:p>
        </p:txBody>
      </p:sp>
      <p:sp>
        <p:nvSpPr>
          <p:cNvPr id="50" name="Rectangle 49"/>
          <p:cNvSpPr/>
          <p:nvPr/>
        </p:nvSpPr>
        <p:spPr>
          <a:xfrm>
            <a:off x="6536946" y="3348317"/>
            <a:ext cx="119135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800" b="1" dirty="0">
                <a:solidFill>
                  <a:srgbClr val="000000"/>
                </a:solidFill>
                <a:latin typeface="Wingdings"/>
              </a:rPr>
              <a:t>;</a:t>
            </a:r>
            <a:endParaRPr lang="sr-Latn-CS" sz="8800" b="1" dirty="0">
              <a:solidFill>
                <a:srgbClr val="000000"/>
              </a:solidFill>
              <a:latin typeface="Wingdings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3223561" y="3438536"/>
            <a:ext cx="0" cy="40698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7117381" y="3540723"/>
            <a:ext cx="0" cy="40698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7117381" y="4647357"/>
            <a:ext cx="0" cy="417365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305980" y="3795309"/>
            <a:ext cx="0" cy="9690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cxnSpLocks/>
            <a:stCxn id="40" idx="3"/>
          </p:cNvCxnSpPr>
          <p:nvPr/>
        </p:nvCxnSpPr>
        <p:spPr>
          <a:xfrm flipV="1">
            <a:off x="4043157" y="4288820"/>
            <a:ext cx="262823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  <a:stCxn id="42" idx="1"/>
          </p:cNvCxnSpPr>
          <p:nvPr/>
        </p:nvCxnSpPr>
        <p:spPr>
          <a:xfrm flipH="1">
            <a:off x="4305980" y="3788616"/>
            <a:ext cx="235841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cxnSpLocks/>
            <a:stCxn id="43" idx="1"/>
          </p:cNvCxnSpPr>
          <p:nvPr/>
        </p:nvCxnSpPr>
        <p:spPr>
          <a:xfrm flipH="1">
            <a:off x="4305980" y="4288820"/>
            <a:ext cx="235841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cxnSpLocks/>
            <a:stCxn id="44" idx="1"/>
          </p:cNvCxnSpPr>
          <p:nvPr/>
        </p:nvCxnSpPr>
        <p:spPr>
          <a:xfrm flipH="1">
            <a:off x="4313222" y="4764387"/>
            <a:ext cx="228599" cy="0"/>
          </a:xfrm>
          <a:prstGeom prst="line">
            <a:avLst/>
          </a:prstGeom>
          <a:ln w="2857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486400" y="3795309"/>
            <a:ext cx="0" cy="96907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cxnSpLocks/>
            <a:stCxn id="43" idx="3"/>
          </p:cNvCxnSpPr>
          <p:nvPr/>
        </p:nvCxnSpPr>
        <p:spPr>
          <a:xfrm>
            <a:off x="5303814" y="4288820"/>
            <a:ext cx="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cxnSpLocks/>
            <a:stCxn id="42" idx="3"/>
          </p:cNvCxnSpPr>
          <p:nvPr/>
        </p:nvCxnSpPr>
        <p:spPr>
          <a:xfrm>
            <a:off x="5303818" y="3788616"/>
            <a:ext cx="1825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  <a:stCxn id="44" idx="3"/>
          </p:cNvCxnSpPr>
          <p:nvPr/>
        </p:nvCxnSpPr>
        <p:spPr>
          <a:xfrm>
            <a:off x="5303806" y="4764387"/>
            <a:ext cx="18259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7666021" y="4125959"/>
            <a:ext cx="1161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/>
              <a:t>SERVER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16827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1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5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30" grpId="0"/>
      <p:bldP spid="31" grpId="0"/>
      <p:bldP spid="32" grpId="0"/>
      <p:bldP spid="40" grpId="0" animBg="1"/>
      <p:bldP spid="42" grpId="0" animBg="1"/>
      <p:bldP spid="43" grpId="0" animBg="1"/>
      <p:bldP spid="44" grpId="0" animBg="1"/>
      <p:bldP spid="45" grpId="0"/>
      <p:bldP spid="47" grpId="0" animBg="1"/>
      <p:bldP spid="48" grpId="0" animBg="1"/>
      <p:bldP spid="50" grpId="0"/>
      <p:bldP spid="7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Snimanje/korišćenje agencijskog servisa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" y="1600200"/>
            <a:ext cx="8686800" cy="5047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6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155448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9525" y="1485869"/>
            <a:ext cx="92106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 b="1" i="1" dirty="0">
                <a:solidFill>
                  <a:prstClr val="black"/>
                </a:solidFill>
              </a:rPr>
              <a:t>*kvoteri se koriste za najavu vesti (VTR priloga) ili u nedostatku VTR priloga</a:t>
            </a:r>
            <a:endParaRPr lang="en-US" sz="2200" b="1" i="1" dirty="0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941" y="1994449"/>
            <a:ext cx="5996117" cy="443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64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0600" y="1676400"/>
            <a:ext cx="6963669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47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536" y="2580018"/>
            <a:ext cx="2852928" cy="199796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000" y="1676399"/>
            <a:ext cx="6578860" cy="493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1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1676400"/>
            <a:ext cx="8315152" cy="501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65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610600" cy="1252728"/>
          </a:xfrm>
        </p:spPr>
        <p:txBody>
          <a:bodyPr>
            <a:normAutofit/>
          </a:bodyPr>
          <a:lstStyle/>
          <a:p>
            <a:r>
              <a:rPr lang="sr-Latn-RS" sz="36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Priprema aplikacija (kvotera)</a:t>
            </a:r>
            <a:endParaRPr lang="en-US" sz="36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837" y="1828800"/>
            <a:ext cx="6299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24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2872</TotalTime>
  <Words>315</Words>
  <Application>Microsoft Office PowerPoint</Application>
  <PresentationFormat>On-screen Show (4:3)</PresentationFormat>
  <Paragraphs>117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Calibri</vt:lpstr>
      <vt:lpstr>Corbel</vt:lpstr>
      <vt:lpstr>MS Outlook</vt:lpstr>
      <vt:lpstr>Wingdings</vt:lpstr>
      <vt:lpstr>Wingdings 2</vt:lpstr>
      <vt:lpstr>Wingdings 3</vt:lpstr>
      <vt:lpstr>Module</vt:lpstr>
      <vt:lpstr>1_Module</vt:lpstr>
      <vt:lpstr>PowerPoint Presentation</vt:lpstr>
      <vt:lpstr>Snimanje/korišćenje agencijskog servisa</vt:lpstr>
      <vt:lpstr>Snimanje/korišćenje agencijskog servisa</vt:lpstr>
      <vt:lpstr>Snimanje/korišćenje agencijskog servisa</vt:lpstr>
      <vt:lpstr>Priprema aplikacija (kvotera)</vt:lpstr>
      <vt:lpstr>Priprema aplikacija (kvotera)</vt:lpstr>
      <vt:lpstr>Priprema aplikacija (kvotera)</vt:lpstr>
      <vt:lpstr>Priprema aplikacija (kvotera)</vt:lpstr>
      <vt:lpstr>Priprema aplikacija (kvotera)</vt:lpstr>
      <vt:lpstr>Priprema aplikacija (kvotera)</vt:lpstr>
      <vt:lpstr>Priprema aplikacija (kvotera)</vt:lpstr>
      <vt:lpstr>Priprema aplikacija (kvotera)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Priprema potpisa za emitovanje (el. grafika)</vt:lpstr>
      <vt:lpstr> Priprema i snimanje OFF-a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VESTI</dc:title>
  <dc:creator>Pixi</dc:creator>
  <cp:lastModifiedBy>Predrag Kajganić</cp:lastModifiedBy>
  <cp:revision>541</cp:revision>
  <dcterms:created xsi:type="dcterms:W3CDTF">2006-08-16T00:00:00Z</dcterms:created>
  <dcterms:modified xsi:type="dcterms:W3CDTF">2024-08-05T15:22:19Z</dcterms:modified>
</cp:coreProperties>
</file>